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  <p:sldMasterId id="2147483713" r:id="rId2"/>
  </p:sldMasterIdLst>
  <p:notesMasterIdLst>
    <p:notesMasterId r:id="rId54"/>
  </p:notesMasterIdLst>
  <p:sldIdLst>
    <p:sldId id="256" r:id="rId3"/>
    <p:sldId id="257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02" r:id="rId18"/>
    <p:sldId id="299" r:id="rId19"/>
    <p:sldId id="309" r:id="rId20"/>
    <p:sldId id="306" r:id="rId21"/>
    <p:sldId id="307" r:id="rId22"/>
    <p:sldId id="308" r:id="rId23"/>
    <p:sldId id="310" r:id="rId24"/>
    <p:sldId id="311" r:id="rId25"/>
    <p:sldId id="312" r:id="rId26"/>
    <p:sldId id="303" r:id="rId27"/>
    <p:sldId id="304" r:id="rId28"/>
    <p:sldId id="300" r:id="rId29"/>
    <p:sldId id="301" r:id="rId30"/>
    <p:sldId id="305" r:id="rId31"/>
    <p:sldId id="313" r:id="rId32"/>
    <p:sldId id="314" r:id="rId33"/>
    <p:sldId id="315" r:id="rId34"/>
    <p:sldId id="329" r:id="rId35"/>
    <p:sldId id="323" r:id="rId36"/>
    <p:sldId id="324" r:id="rId37"/>
    <p:sldId id="325" r:id="rId38"/>
    <p:sldId id="326" r:id="rId39"/>
    <p:sldId id="327" r:id="rId40"/>
    <p:sldId id="328" r:id="rId41"/>
    <p:sldId id="330" r:id="rId42"/>
    <p:sldId id="331" r:id="rId43"/>
    <p:sldId id="332" r:id="rId44"/>
    <p:sldId id="333" r:id="rId45"/>
    <p:sldId id="318" r:id="rId46"/>
    <p:sldId id="319" r:id="rId47"/>
    <p:sldId id="320" r:id="rId48"/>
    <p:sldId id="321" r:id="rId49"/>
    <p:sldId id="322" r:id="rId50"/>
    <p:sldId id="317" r:id="rId51"/>
    <p:sldId id="285" r:id="rId52"/>
    <p:sldId id="334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3B3"/>
    <a:srgbClr val="F3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71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63617-8B15-44DD-9D22-79E3A4C3D963}" type="datetimeFigureOut">
              <a:rPr lang="pl-PL" smtClean="0"/>
              <a:t>26.11.2019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5C3F34-0C0D-412C-97B3-BA4DBB8346E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024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C20E-C3AC-4187-A06E-376EBE0B7035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626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EDBF-E83E-4BA7-A5BD-9CF3C6B3E8DE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6688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789B0-4BC2-4BFA-BD31-0ED24597EB69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245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246909"/>
            <a:ext cx="3886200" cy="4933229"/>
          </a:xfrm>
        </p:spPr>
        <p:txBody>
          <a:bodyPr/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46909"/>
            <a:ext cx="3886200" cy="493322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D15A8-6EF3-4CAF-9B5F-F7EE5BF592D5}" type="datetime1">
              <a:rPr lang="pl-PL" smtClean="0"/>
              <a:t>26.11.2019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5729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695" y="1323064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148763"/>
            <a:ext cx="3867150" cy="403931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323064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48763"/>
            <a:ext cx="3886201" cy="403931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5A99E-7A9D-4727-8E27-9BF999C7C7F3}" type="datetime1">
              <a:rPr lang="pl-PL" smtClean="0"/>
              <a:t>26.11.2019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527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7BD5C-FDAD-4596-94DB-4E97CA3078BF}" type="datetime1">
              <a:rPr lang="pl-PL" smtClean="0"/>
              <a:t>26.11.2019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8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992-7BC3-47DA-B16D-CC4EDE60B07E}" type="datetime1">
              <a:rPr lang="pl-PL" smtClean="0"/>
              <a:t>26.11.2019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2556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00B5-376E-44D9-A6B0-A400B41D96A2}" type="datetime1">
              <a:rPr lang="pl-PL" smtClean="0"/>
              <a:t>26.11.2019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051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E7C6-6AD1-4DF8-9ABB-E55EF7C233E9}" type="datetime1">
              <a:rPr lang="pl-PL" smtClean="0"/>
              <a:t>26.11.2019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65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EB953-40E5-4CC7-B80A-6F10FF8F57D1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46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D77B6-334E-482B-A186-03A1BA8F6085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675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2387600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94E63-EF5B-4075-BF48-75C5462FC7DB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9067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56494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47157"/>
            <a:ext cx="7886700" cy="5025044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CDC02-B56F-4D08-BC89-6C5F5321C761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1237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406901"/>
            <a:ext cx="7886700" cy="1362075"/>
          </a:xfrm>
        </p:spPr>
        <p:txBody>
          <a:bodyPr anchor="t"/>
          <a:lstStyle>
            <a:lvl1pPr>
              <a:defRPr sz="3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906713"/>
            <a:ext cx="78867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E570-9CCA-4F65-9C26-2D41B08D26CF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6674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97281"/>
            <a:ext cx="3886200" cy="50749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97281"/>
            <a:ext cx="3886200" cy="50749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B9FAE-5081-4A14-A72A-9D37911FA704}" type="datetime1">
              <a:rPr lang="pl-PL" smtClean="0"/>
              <a:t>26.11.2019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42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74638"/>
            <a:ext cx="7886700" cy="11430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535113"/>
            <a:ext cx="386715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2174876"/>
            <a:ext cx="386715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2248" y="1535113"/>
            <a:ext cx="3868340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248" y="2174876"/>
            <a:ext cx="3868340" cy="399732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3B858-C8F7-4DD7-8135-FC67A4230FC6}" type="datetime1">
              <a:rPr lang="pl-PL" smtClean="0"/>
              <a:t>26.11.2019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477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FA72E-D9C0-4DE5-A0AF-B511B4EC863B}" type="datetime1">
              <a:rPr lang="pl-PL" smtClean="0"/>
              <a:t>26.11.2019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7573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F6327-E623-45CD-ACC1-0CA145A4EE5A}" type="datetime1">
              <a:rPr lang="pl-PL" smtClean="0"/>
              <a:t>26.11.2019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914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85801"/>
            <a:ext cx="3009900" cy="1160463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98" y="685800"/>
            <a:ext cx="4725590" cy="54864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3888" y="1846264"/>
            <a:ext cx="3009900" cy="432593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06E20-CFFD-4F95-9A0C-F0A395668250}" type="datetime1">
              <a:rPr lang="pl-PL" smtClean="0"/>
              <a:t>26.11.2019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8465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8806" y="4800600"/>
            <a:ext cx="5382816" cy="566738"/>
          </a:xfrm>
        </p:spPr>
        <p:txBody>
          <a:bodyPr anchor="b"/>
          <a:lstStyle>
            <a:lvl1pPr>
              <a:defRPr sz="15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78806" y="685801"/>
            <a:ext cx="5382816" cy="40417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78806" y="5367338"/>
            <a:ext cx="5382816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19FDD-CB58-41D7-8D09-653C37BCE3D3}" type="datetime1">
              <a:rPr lang="pl-PL" smtClean="0"/>
              <a:t>26.11.2019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636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0AA5A-0432-429C-91CC-4FA26B9C219D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7609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897562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897562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32BC-0BFF-4E5B-A14E-14C831B40C23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659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598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238597"/>
            <a:ext cx="7886700" cy="4941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10DFF64-3394-4F94-88AF-0C472FAEFE58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3460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540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13905"/>
            <a:ext cx="7886700" cy="5058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9680-1BF4-499C-B70E-DDA2EFF402BE}" type="datetime1">
              <a:rPr lang="pl-PL" smtClean="0"/>
              <a:t>26.11.2019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57900" y="6356351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0BA6E-6AB7-44BD-B53C-FA6BD918FB7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517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sawicki.info/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ronos.org/registry/vulkan/" TargetMode="External"/><Relationship Id="rId2" Type="http://schemas.openxmlformats.org/officeDocument/2006/relationships/hyperlink" Target="https://www.lunarg.com/vulkan-sdk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PUOpen-LibrariesAndSDKs/VulkanMemoryAllocator/" TargetMode="Externa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Tobski/simple_vulkan_synchronization/" TargetMode="Externa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renderdoc.org/" TargetMode="Externa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PUOpen-Tools/Radeon-GPUProfiler" TargetMode="Externa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ronos.org/registry/vulkan/" TargetMode="External"/><Relationship Id="rId2" Type="http://schemas.openxmlformats.org/officeDocument/2006/relationships/hyperlink" Target="https://www.lunarg.com/vulkan-sdk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github.com/GPUOpen-LibrariesAndSDKs/VulkanMemoryAllocator/" TargetMode="External"/><Relationship Id="rId4" Type="http://schemas.openxmlformats.org/officeDocument/2006/relationships/hyperlink" Target="https://gpuopen.com/understanding-vulkan-objects/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221522-4745-4F7F-8A99-61F1F8114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041400"/>
            <a:ext cx="6858000" cy="2163194"/>
          </a:xfrm>
        </p:spPr>
        <p:txBody>
          <a:bodyPr anchor="ctr"/>
          <a:lstStyle/>
          <a:p>
            <a:r>
              <a:rPr lang="pl-PL" dirty="0"/>
              <a:t>Vulkan API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2554E58-96D2-429E-98C6-77D60739F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2174" y="4152550"/>
            <a:ext cx="2908884" cy="1105250"/>
          </a:xfrm>
        </p:spPr>
        <p:txBody>
          <a:bodyPr/>
          <a:lstStyle/>
          <a:p>
            <a:pPr algn="l"/>
            <a:r>
              <a:rPr lang="en-US" dirty="0"/>
              <a:t>Adam Sawicki</a:t>
            </a:r>
            <a:r>
              <a:rPr lang="pl-PL" dirty="0"/>
              <a:t> „Reg”</a:t>
            </a:r>
            <a:endParaRPr lang="en-US" dirty="0"/>
          </a:p>
          <a:p>
            <a:pPr algn="l"/>
            <a:r>
              <a:rPr lang="en-US" dirty="0">
                <a:hlinkClick r:id="rId2"/>
              </a:rPr>
              <a:t>http</a:t>
            </a:r>
            <a:r>
              <a:rPr lang="pl-PL" dirty="0">
                <a:hlinkClick r:id="rId2"/>
              </a:rPr>
              <a:t>s</a:t>
            </a:r>
            <a:r>
              <a:rPr lang="en-US" dirty="0">
                <a:hlinkClick r:id="rId2"/>
              </a:rPr>
              <a:t>://asawicki.info</a:t>
            </a:r>
            <a:endParaRPr lang="pl-PL" dirty="0"/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CBA83661-57EE-46C8-8ABC-D3904A0282B3}"/>
              </a:ext>
            </a:extLst>
          </p:cNvPr>
          <p:cNvSpPr txBox="1">
            <a:spLocks/>
          </p:cNvSpPr>
          <p:nvPr/>
        </p:nvSpPr>
        <p:spPr>
          <a:xfrm>
            <a:off x="5092117" y="4152550"/>
            <a:ext cx="2279710" cy="1105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KNTG Polygon</a:t>
            </a:r>
          </a:p>
          <a:p>
            <a:pPr algn="r"/>
            <a:r>
              <a:rPr lang="pl-PL" dirty="0"/>
              <a:t>27.11</a:t>
            </a:r>
            <a:r>
              <a:rPr lang="en-US" dirty="0"/>
              <a:t>.201</a:t>
            </a:r>
            <a:r>
              <a:rPr lang="pl-PL" dirty="0"/>
              <a:t>9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EAC82BCE-35B3-4445-AAB2-E849587CB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8D0434D-90B6-45D7-8FD5-0B9C41E5F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651" y="4152550"/>
            <a:ext cx="812698" cy="81269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E78B834-E2FC-4A71-82C0-0D38158A1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806" y="4206860"/>
            <a:ext cx="758388" cy="75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35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9C08D5-9577-4002-BA30-AA84C8A7B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Agenda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9C6B14-A823-4A67-AC53-E7924E9F0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sz="2800" dirty="0"/>
          </a:p>
          <a:p>
            <a:endParaRPr lang="pl-PL" sz="2800" dirty="0"/>
          </a:p>
          <a:p>
            <a:r>
              <a:rPr lang="pl-PL" sz="2800" dirty="0"/>
              <a:t>Co to jest Vulkan?</a:t>
            </a:r>
          </a:p>
          <a:p>
            <a:r>
              <a:rPr lang="pl-PL" sz="2800" dirty="0"/>
              <a:t>Przegląd API</a:t>
            </a:r>
          </a:p>
          <a:p>
            <a:r>
              <a:rPr lang="pl-PL" sz="2800" dirty="0"/>
              <a:t>Narzędzia</a:t>
            </a:r>
          </a:p>
          <a:p>
            <a:r>
              <a:rPr lang="pl-PL" sz="2800" dirty="0"/>
              <a:t>Zalety i wady</a:t>
            </a:r>
          </a:p>
          <a:p>
            <a:r>
              <a:rPr lang="pl-PL" sz="2800" dirty="0"/>
              <a:t>Czy jest dla mnie?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207B1A3-65C2-4BEB-9025-11C075367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928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647ADC-A121-4455-9686-710AA6BB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 to jest?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3C11C6-DA35-4730-936C-02EB2D00B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Vulkan</a:t>
            </a:r>
            <a:r>
              <a:rPr lang="pl-PL" dirty="0"/>
              <a:t> to API graficzne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C638830-3DAA-47B1-849C-A71D14D92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9D22064-0EB9-4BB7-8141-5F03F37551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4" r="32298"/>
          <a:stretch/>
        </p:blipFill>
        <p:spPr>
          <a:xfrm>
            <a:off x="4149142" y="1493291"/>
            <a:ext cx="3817515" cy="433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005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4FCAC4-4D8E-434B-A538-C3DD3235F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API graficzne – wg czasu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22CFF59-52F5-4601-9A9D-C087AE55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</a:t>
            </a:fld>
            <a:endParaRPr lang="pl-PL"/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29E5F15D-6FC6-4E2E-8ABE-DB978171D652}"/>
              </a:ext>
            </a:extLst>
          </p:cNvPr>
          <p:cNvCxnSpPr/>
          <p:nvPr/>
        </p:nvCxnSpPr>
        <p:spPr>
          <a:xfrm>
            <a:off x="775981" y="1990389"/>
            <a:ext cx="7592037" cy="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A31D09A-DA5F-48F7-B024-3FC3E8116171}"/>
              </a:ext>
            </a:extLst>
          </p:cNvPr>
          <p:cNvSpPr txBox="1"/>
          <p:nvPr/>
        </p:nvSpPr>
        <p:spPr>
          <a:xfrm>
            <a:off x="7638176" y="1470272"/>
            <a:ext cx="1459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/>
              <a:t>Czas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396C8C2-CF88-4832-AB17-D007D917F8B7}"/>
              </a:ext>
            </a:extLst>
          </p:cNvPr>
          <p:cNvSpPr txBox="1"/>
          <p:nvPr/>
        </p:nvSpPr>
        <p:spPr>
          <a:xfrm>
            <a:off x="762439" y="2594666"/>
            <a:ext cx="4878199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 err="1"/>
              <a:t>OpenGL</a:t>
            </a:r>
            <a:endParaRPr lang="pl-PL" sz="2400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2FCCBCE-2F84-4D24-9AD0-9383C223A7FE}"/>
              </a:ext>
            </a:extLst>
          </p:cNvPr>
          <p:cNvSpPr txBox="1"/>
          <p:nvPr/>
        </p:nvSpPr>
        <p:spPr>
          <a:xfrm>
            <a:off x="1420975" y="3284391"/>
            <a:ext cx="4219662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DirectX	   (…)    9    10    11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B8B5C383-2A09-4C26-9760-3578A889AD96}"/>
              </a:ext>
            </a:extLst>
          </p:cNvPr>
          <p:cNvSpPr txBox="1"/>
          <p:nvPr/>
        </p:nvSpPr>
        <p:spPr>
          <a:xfrm>
            <a:off x="2813547" y="4003881"/>
            <a:ext cx="282709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 err="1"/>
              <a:t>OpenGL</a:t>
            </a:r>
            <a:r>
              <a:rPr lang="pl-PL" sz="2400" dirty="0"/>
              <a:t> ES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C4F1EC3B-DFA6-4EF7-813D-20490059EA8A}"/>
              </a:ext>
            </a:extLst>
          </p:cNvPr>
          <p:cNvSpPr/>
          <p:nvPr/>
        </p:nvSpPr>
        <p:spPr>
          <a:xfrm>
            <a:off x="5841274" y="2359505"/>
            <a:ext cx="2526744" cy="3556917"/>
          </a:xfrm>
          <a:prstGeom prst="rect">
            <a:avLst/>
          </a:prstGeom>
          <a:solidFill>
            <a:srgbClr val="F329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E367C86-D26A-48AB-9EB1-2DA6BB3DD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029" y="4630953"/>
            <a:ext cx="1279495" cy="1279495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76D3B76-8AC1-4530-B804-B584640C4E4C}"/>
              </a:ext>
            </a:extLst>
          </p:cNvPr>
          <p:cNvSpPr txBox="1"/>
          <p:nvPr/>
        </p:nvSpPr>
        <p:spPr>
          <a:xfrm>
            <a:off x="6057900" y="2594666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Vulkan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A661981-4285-458C-A699-F8FDD0FA22BC}"/>
              </a:ext>
            </a:extLst>
          </p:cNvPr>
          <p:cNvSpPr txBox="1"/>
          <p:nvPr/>
        </p:nvSpPr>
        <p:spPr>
          <a:xfrm>
            <a:off x="6048029" y="3281581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DirectX 12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F2B0311-4802-47F5-BA85-10F63B9BD984}"/>
              </a:ext>
            </a:extLst>
          </p:cNvPr>
          <p:cNvSpPr txBox="1"/>
          <p:nvPr/>
        </p:nvSpPr>
        <p:spPr>
          <a:xfrm>
            <a:off x="6057899" y="4003881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Metal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39A1FED0-24C7-4EF6-AAA6-3312F25AB891}"/>
              </a:ext>
            </a:extLst>
          </p:cNvPr>
          <p:cNvSpPr txBox="1"/>
          <p:nvPr/>
        </p:nvSpPr>
        <p:spPr>
          <a:xfrm>
            <a:off x="891329" y="5916422"/>
            <a:ext cx="4647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Rewolucja</a:t>
            </a:r>
            <a:r>
              <a:rPr lang="pl-PL" dirty="0"/>
              <a:t> – API graficzne nowej generacji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527291E3-58BE-468F-9BD5-6810171EA1D5}"/>
              </a:ext>
            </a:extLst>
          </p:cNvPr>
          <p:cNvCxnSpPr>
            <a:cxnSpLocks/>
          </p:cNvCxnSpPr>
          <p:nvPr/>
        </p:nvCxnSpPr>
        <p:spPr>
          <a:xfrm flipV="1">
            <a:off x="5008228" y="5536734"/>
            <a:ext cx="1182847" cy="5643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44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1DA03157-442C-412D-B1BB-AA15EEA4B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395045"/>
            <a:ext cx="8321919" cy="4777155"/>
          </a:xfrm>
        </p:spPr>
        <p:txBody>
          <a:bodyPr/>
          <a:lstStyle/>
          <a:p>
            <a:r>
              <a:rPr lang="pl-PL" dirty="0"/>
              <a:t>Vulkan stworzony przez </a:t>
            </a:r>
            <a:r>
              <a:rPr lang="pl-PL" dirty="0" err="1">
                <a:solidFill>
                  <a:srgbClr val="FF0000"/>
                </a:solidFill>
              </a:rPr>
              <a:t>Khronos</a:t>
            </a:r>
            <a:r>
              <a:rPr lang="pl-PL" dirty="0"/>
              <a:t> jako otwarty standard</a:t>
            </a:r>
          </a:p>
          <a:p>
            <a:r>
              <a:rPr lang="pl-PL" dirty="0"/>
              <a:t>Pierwsze w historii wspólne API na pecety i urządzenia mobilne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EDC5D5E-C334-4A28-8233-D8B349342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API graficzne – wg platformy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7DD94D-57A3-4368-B656-955AF1F76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5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0AEC285-7164-4BCD-903C-0F38368EE6A2}"/>
              </a:ext>
            </a:extLst>
          </p:cNvPr>
          <p:cNvSpPr txBox="1"/>
          <p:nvPr/>
        </p:nvSpPr>
        <p:spPr>
          <a:xfrm>
            <a:off x="628650" y="4446875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Vulkan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1659349-2386-4608-9826-2D6EDF04F33C}"/>
              </a:ext>
            </a:extLst>
          </p:cNvPr>
          <p:cNvSpPr txBox="1"/>
          <p:nvPr/>
        </p:nvSpPr>
        <p:spPr>
          <a:xfrm>
            <a:off x="628650" y="3068133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DirectX 12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FBDB7E9-2390-4AA6-B046-1216A2D4C88A}"/>
              </a:ext>
            </a:extLst>
          </p:cNvPr>
          <p:cNvSpPr txBox="1"/>
          <p:nvPr/>
        </p:nvSpPr>
        <p:spPr>
          <a:xfrm>
            <a:off x="628650" y="3745207"/>
            <a:ext cx="1753299" cy="461665"/>
          </a:xfrm>
          <a:prstGeom prst="rect">
            <a:avLst/>
          </a:prstGeom>
          <a:solidFill>
            <a:srgbClr val="FFB3B3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/>
              <a:t>Metal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FA118F20-6D41-4815-884D-950EB0CD9C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4" b="39858"/>
          <a:stretch/>
        </p:blipFill>
        <p:spPr>
          <a:xfrm>
            <a:off x="6836020" y="3129360"/>
            <a:ext cx="1765235" cy="356533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84A3BDAD-4873-40AD-9845-864645BD45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90"/>
          <a:stretch/>
        </p:blipFill>
        <p:spPr>
          <a:xfrm>
            <a:off x="2784863" y="3744365"/>
            <a:ext cx="337526" cy="383820"/>
          </a:xfrm>
          <a:prstGeom prst="rect">
            <a:avLst/>
          </a:prstGeom>
        </p:spPr>
      </p:pic>
      <p:pic>
        <p:nvPicPr>
          <p:cNvPr id="16" name="Symbol zastępczy zawartości 9">
            <a:extLst>
              <a:ext uri="{FF2B5EF4-FFF2-40B4-BE49-F238E27FC236}">
                <a16:creationId xmlns:a16="http://schemas.microsoft.com/office/drawing/2014/main" id="{B766CC76-A52B-4D9C-82D9-A5BA347B8F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" t="40249" r="18777" b="41035"/>
          <a:stretch/>
        </p:blipFill>
        <p:spPr>
          <a:xfrm>
            <a:off x="5061394" y="4500451"/>
            <a:ext cx="1425313" cy="35653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874A34E0-C7BF-46DC-8EDE-7228A8AD9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4863" y="3174765"/>
            <a:ext cx="1280307" cy="265724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A047014A-EE51-437A-A39E-B4986FFD0D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90"/>
          <a:stretch/>
        </p:blipFill>
        <p:spPr>
          <a:xfrm>
            <a:off x="7959442" y="5202677"/>
            <a:ext cx="337526" cy="38382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491D7FAD-A96F-44F2-8DB0-EB400C30E0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6243" y="4509831"/>
            <a:ext cx="1522413" cy="36074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282C710-2CBD-4132-9FB1-AE5DB3B2A6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394" y="5078282"/>
            <a:ext cx="563629" cy="66226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5834DDE9-9597-4D93-9114-A8163EB02E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5183" y="5084110"/>
            <a:ext cx="534099" cy="635912"/>
          </a:xfrm>
          <a:prstGeom prst="rect">
            <a:avLst/>
          </a:prstGeom>
        </p:spPr>
      </p:pic>
      <p:pic>
        <p:nvPicPr>
          <p:cNvPr id="30" name="Symbol zastępczy zawartości 9">
            <a:extLst>
              <a:ext uri="{FF2B5EF4-FFF2-40B4-BE49-F238E27FC236}">
                <a16:creationId xmlns:a16="http://schemas.microsoft.com/office/drawing/2014/main" id="{9830CDDC-8831-4E57-9930-2683B8EC4D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" t="40249" r="18777" b="41035"/>
          <a:stretch/>
        </p:blipFill>
        <p:spPr>
          <a:xfrm>
            <a:off x="5061394" y="3126212"/>
            <a:ext cx="1425313" cy="356533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FF3E5A94-4828-4711-82CD-360DACD48092}"/>
              </a:ext>
            </a:extLst>
          </p:cNvPr>
          <p:cNvSpPr/>
          <p:nvPr/>
        </p:nvSpPr>
        <p:spPr>
          <a:xfrm>
            <a:off x="494950" y="4320331"/>
            <a:ext cx="8229600" cy="1583423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28237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1AD934-7D96-4498-9368-B7B4D68D4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Jakie są te nowe API?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E783A91-3B22-47C0-AEF5-4F2A2E9A0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„</a:t>
            </a:r>
            <a:r>
              <a:rPr lang="pl-PL" dirty="0" err="1">
                <a:solidFill>
                  <a:srgbClr val="FF0000"/>
                </a:solidFill>
              </a:rPr>
              <a:t>Explicit</a:t>
            </a:r>
            <a:r>
              <a:rPr lang="pl-PL" dirty="0">
                <a:solidFill>
                  <a:srgbClr val="FF0000"/>
                </a:solidFill>
              </a:rPr>
              <a:t> API”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Bez naleciałości historycznych</a:t>
            </a:r>
          </a:p>
          <a:p>
            <a:pPr lvl="1"/>
            <a:r>
              <a:rPr lang="pl-PL" dirty="0"/>
              <a:t>Lepiej odpowiadają budowie współczesnych GPU</a:t>
            </a:r>
          </a:p>
          <a:p>
            <a:r>
              <a:rPr lang="pl-PL" dirty="0"/>
              <a:t>Niskopoziomowe</a:t>
            </a:r>
          </a:p>
          <a:p>
            <a:pPr lvl="1"/>
            <a:r>
              <a:rPr lang="pl-PL" dirty="0"/>
              <a:t>Bliżej sprzętu</a:t>
            </a:r>
          </a:p>
          <a:p>
            <a:pPr lvl="1"/>
            <a:r>
              <a:rPr lang="pl-PL" dirty="0"/>
              <a:t>Bezpośrednia kontrola nad GPU</a:t>
            </a:r>
          </a:p>
          <a:p>
            <a:pPr lvl="1"/>
            <a:r>
              <a:rPr lang="pl-PL" dirty="0"/>
              <a:t>Prostszy sterownik</a:t>
            </a:r>
          </a:p>
          <a:p>
            <a:r>
              <a:rPr lang="pl-PL" dirty="0"/>
              <a:t>Trudniejsze do opanowania i używania </a:t>
            </a:r>
            <a:r>
              <a:rPr lang="pl-PL" dirty="0">
                <a:sym typeface="Wingdings" panose="05000000000000000000" pitchFamily="2" charset="2"/>
              </a:rPr>
              <a:t></a:t>
            </a:r>
          </a:p>
          <a:p>
            <a:endParaRPr lang="pl-PL" dirty="0">
              <a:sym typeface="Wingdings" panose="05000000000000000000" pitchFamily="2" charset="2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A2A3255-877C-4FCC-92E8-BD63C38D3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2BF6371-B2A1-4B81-8770-F7F778219715}"/>
              </a:ext>
            </a:extLst>
          </p:cNvPr>
          <p:cNvSpPr txBox="1"/>
          <p:nvPr/>
        </p:nvSpPr>
        <p:spPr>
          <a:xfrm>
            <a:off x="6975231" y="2443754"/>
            <a:ext cx="1417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/>
              <a:t>glVertex</a:t>
            </a:r>
            <a:r>
              <a:rPr lang="pl-PL" sz="2400" dirty="0"/>
              <a:t>()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4B73954A-AEB4-4989-B28D-4894B0C28CC6}"/>
              </a:ext>
            </a:extLst>
          </p:cNvPr>
          <p:cNvCxnSpPr>
            <a:cxnSpLocks/>
          </p:cNvCxnSpPr>
          <p:nvPr/>
        </p:nvCxnSpPr>
        <p:spPr>
          <a:xfrm>
            <a:off x="6910754" y="2703895"/>
            <a:ext cx="1481504" cy="0"/>
          </a:xfrm>
          <a:prstGeom prst="line">
            <a:avLst/>
          </a:prstGeom>
          <a:ln w="28575">
            <a:solidFill>
              <a:srgbClr val="F3292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Obraz 12">
            <a:extLst>
              <a:ext uri="{FF2B5EF4-FFF2-40B4-BE49-F238E27FC236}">
                <a16:creationId xmlns:a16="http://schemas.microsoft.com/office/drawing/2014/main" id="{02E26B01-759B-452C-A1A6-1BD3A7BDB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212" y="4437893"/>
            <a:ext cx="605247" cy="60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3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C7CA88-938F-430D-8297-CB2F0A84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zacząć?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07CDEA-D139-43AB-B523-6DC12B20D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Ściągnij i zainstaluj </a:t>
            </a:r>
            <a:r>
              <a:rPr lang="pl-PL" dirty="0">
                <a:solidFill>
                  <a:srgbClr val="FF0000"/>
                </a:solidFill>
              </a:rPr>
              <a:t>Vulkan SDK</a:t>
            </a:r>
          </a:p>
          <a:p>
            <a:pPr lvl="1"/>
            <a:r>
              <a:rPr lang="pl-PL" dirty="0">
                <a:hlinkClick r:id="rId2"/>
              </a:rPr>
              <a:t>https://www.lunarg.com/vulkan-sdk/</a:t>
            </a:r>
            <a:endParaRPr lang="pl-PL" dirty="0"/>
          </a:p>
          <a:p>
            <a:r>
              <a:rPr lang="pl-PL" dirty="0"/>
              <a:t>Czytaj specyfikację</a:t>
            </a:r>
          </a:p>
          <a:p>
            <a:pPr lvl="1"/>
            <a:r>
              <a:rPr lang="pl-PL" dirty="0">
                <a:hlinkClick r:id="rId3"/>
              </a:rPr>
              <a:t>https://www.khronos.org/registry/vulkan/</a:t>
            </a:r>
            <a:endParaRPr lang="pl-PL" dirty="0"/>
          </a:p>
          <a:p>
            <a:pPr lvl="1"/>
            <a:r>
              <a:rPr lang="pl-PL" dirty="0"/>
              <a:t>HTML </a:t>
            </a:r>
            <a:r>
              <a:rPr lang="pl-PL" dirty="0">
                <a:sym typeface="Wingdings" panose="05000000000000000000" pitchFamily="2" charset="2"/>
              </a:rPr>
              <a:t>lub PDF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pl-PL" sz="2000" dirty="0">
                <a:solidFill>
                  <a:srgbClr val="808080"/>
                </a:solidFill>
                <a:latin typeface="Consolas" panose="020B0609020204030204" pitchFamily="49" charset="0"/>
              </a:rPr>
              <a:t>#</a:t>
            </a:r>
            <a:r>
              <a:rPr lang="pl-PL" sz="2000" dirty="0" err="1">
                <a:solidFill>
                  <a:srgbClr val="808080"/>
                </a:solidFill>
                <a:latin typeface="Consolas" panose="020B0609020204030204" pitchFamily="49" charset="0"/>
              </a:rPr>
              <a:t>include</a:t>
            </a:r>
            <a:r>
              <a:rPr lang="pl-PL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pl-PL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vulkan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/</a:t>
            </a:r>
            <a:r>
              <a:rPr lang="pl-PL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vulkan.h</a:t>
            </a:r>
            <a:r>
              <a:rPr lang="pl-PL" sz="20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pl-PL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Zlinkuj</a:t>
            </a:r>
            <a:r>
              <a:rPr lang="pl-PL" dirty="0"/>
              <a:t> vulkan-1.lib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A115691-F3E8-45C5-B255-C0D335196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7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F11C623-DC1C-4BAD-9B17-20F20AFA2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229" y="3659679"/>
            <a:ext cx="3108121" cy="178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52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338BAB-4870-45E3-8B5C-0739360B5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Zdefiniowane w </a:t>
            </a:r>
            <a:r>
              <a:rPr lang="pl-PL" dirty="0">
                <a:solidFill>
                  <a:srgbClr val="FF0000"/>
                </a:solidFill>
              </a:rPr>
              <a:t>C</a:t>
            </a:r>
            <a:r>
              <a:rPr lang="pl-PL" dirty="0"/>
              <a:t> (</a:t>
            </a:r>
            <a:r>
              <a:rPr lang="pl-PL" dirty="0" err="1"/>
              <a:t>enum</a:t>
            </a:r>
            <a:r>
              <a:rPr lang="pl-PL" dirty="0"/>
              <a:t>, </a:t>
            </a:r>
            <a:r>
              <a:rPr lang="pl-PL" dirty="0" err="1"/>
              <a:t>typedef</a:t>
            </a:r>
            <a:r>
              <a:rPr lang="pl-PL" dirty="0"/>
              <a:t>, </a:t>
            </a:r>
            <a:r>
              <a:rPr lang="pl-PL" dirty="0" err="1"/>
              <a:t>struct</a:t>
            </a:r>
            <a:r>
              <a:rPr lang="pl-PL" dirty="0"/>
              <a:t>, funkcje globalne)</a:t>
            </a:r>
          </a:p>
          <a:p>
            <a:r>
              <a:rPr lang="pl-PL" dirty="0"/>
              <a:t>Obiektowe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8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44FA540-4868-4F77-B005-BC74E7382822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D3D788C-551C-460C-AB8C-89A4BE406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1371">
            <a:off x="6168140" y="4709634"/>
            <a:ext cx="1852373" cy="184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CEC50ABB-5CBD-41C4-A476-9AB1170D8B02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9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1C86AA1-57B1-46E9-ACD4-6CF6B6B009F2}"/>
              </a:ext>
            </a:extLst>
          </p:cNvPr>
          <p:cNvSpPr/>
          <p:nvPr/>
        </p:nvSpPr>
        <p:spPr>
          <a:xfrm>
            <a:off x="712802" y="2785145"/>
            <a:ext cx="3263580" cy="2600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602F567-4409-40DA-92D7-BF3ED48C23A6}"/>
              </a:ext>
            </a:extLst>
          </p:cNvPr>
          <p:cNvSpPr txBox="1"/>
          <p:nvPr/>
        </p:nvSpPr>
        <p:spPr>
          <a:xfrm>
            <a:off x="1501629" y="1695798"/>
            <a:ext cx="5444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Struktura opisująca tworzony bufor.</a:t>
            </a:r>
          </a:p>
          <a:p>
            <a:r>
              <a:rPr lang="pl-PL" dirty="0"/>
              <a:t>(Po utworzeniu parametrów już nie można zmienić.)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082E1F78-F2F2-444F-BA1A-F99E7DEEBC97}"/>
              </a:ext>
            </a:extLst>
          </p:cNvPr>
          <p:cNvCxnSpPr>
            <a:cxnSpLocks/>
          </p:cNvCxnSpPr>
          <p:nvPr/>
        </p:nvCxnSpPr>
        <p:spPr>
          <a:xfrm>
            <a:off x="1711354" y="2342129"/>
            <a:ext cx="0" cy="3591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253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10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9A8FA-E5AA-49ED-B40A-F8F95A31761B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2A68C34-6755-4B0B-98CD-A755BC1033AB}"/>
              </a:ext>
            </a:extLst>
          </p:cNvPr>
          <p:cNvSpPr/>
          <p:nvPr/>
        </p:nvSpPr>
        <p:spPr>
          <a:xfrm>
            <a:off x="729581" y="3867324"/>
            <a:ext cx="1694838" cy="2516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FBF1A03-4A9C-4BA9-879D-BD69855AA209}"/>
              </a:ext>
            </a:extLst>
          </p:cNvPr>
          <p:cNvSpPr txBox="1"/>
          <p:nvPr/>
        </p:nvSpPr>
        <p:spPr>
          <a:xfrm>
            <a:off x="1501629" y="1695798"/>
            <a:ext cx="5444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Obiekt (tak naprawdę wskaźnik)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4FBB94A8-90DB-4605-A05E-1A014F973B66}"/>
              </a:ext>
            </a:extLst>
          </p:cNvPr>
          <p:cNvCxnSpPr/>
          <p:nvPr/>
        </p:nvCxnSpPr>
        <p:spPr>
          <a:xfrm flipH="1">
            <a:off x="1300294" y="2065130"/>
            <a:ext cx="302003" cy="180219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79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A9F0F5B-98DF-4B16-B696-1DCBE498DE46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/>
              <a:t>Jak wygląda API?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9C6194F-019E-490A-82A4-F5AD379ED3A7}"/>
              </a:ext>
            </a:extLst>
          </p:cNvPr>
          <p:cNvSpPr/>
          <p:nvPr/>
        </p:nvSpPr>
        <p:spPr>
          <a:xfrm>
            <a:off x="2206043" y="4090417"/>
            <a:ext cx="5671219" cy="2516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5BD1552F-2963-4461-BA28-2399F5B5C3E1}"/>
              </a:ext>
            </a:extLst>
          </p:cNvPr>
          <p:cNvSpPr/>
          <p:nvPr/>
        </p:nvSpPr>
        <p:spPr>
          <a:xfrm>
            <a:off x="756146" y="4913937"/>
            <a:ext cx="4092691" cy="2516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45D5C9-01B6-41E8-B318-6AC8071F2E7A}"/>
              </a:ext>
            </a:extLst>
          </p:cNvPr>
          <p:cNvSpPr txBox="1"/>
          <p:nvPr/>
        </p:nvSpPr>
        <p:spPr>
          <a:xfrm>
            <a:off x="5041652" y="5664136"/>
            <a:ext cx="3514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Funkcje tworzące i niszczące obiekt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8A6C01B-33AE-4420-A427-C9FFAF35AB8B}"/>
              </a:ext>
            </a:extLst>
          </p:cNvPr>
          <p:cNvCxnSpPr>
            <a:cxnSpLocks/>
          </p:cNvCxnSpPr>
          <p:nvPr/>
        </p:nvCxnSpPr>
        <p:spPr>
          <a:xfrm flipH="1" flipV="1">
            <a:off x="5972961" y="4429387"/>
            <a:ext cx="243282" cy="12347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1168CA3B-E342-488D-8B78-99A0E1889257}"/>
              </a:ext>
            </a:extLst>
          </p:cNvPr>
          <p:cNvCxnSpPr>
            <a:cxnSpLocks/>
          </p:cNvCxnSpPr>
          <p:nvPr/>
        </p:nvCxnSpPr>
        <p:spPr>
          <a:xfrm flipH="1" flipV="1">
            <a:off x="4908959" y="5165606"/>
            <a:ext cx="988502" cy="4985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626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06EF2017-AC6C-4057-B841-475410F760CB}"/>
              </a:ext>
            </a:extLst>
          </p:cNvPr>
          <p:cNvSpPr txBox="1"/>
          <p:nvPr/>
        </p:nvSpPr>
        <p:spPr>
          <a:xfrm>
            <a:off x="696024" y="2768367"/>
            <a:ext cx="7751952" cy="2677656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{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VK_STRUCTURE_TYPE_BUFFER_CREATE_INFO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65536;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bufCreateInfo.usage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VK_BUFFER_USAGE_VERTEX_BUFFER_BIT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|</a:t>
            </a:r>
            <a:b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VK_BUFFER_USAGE_TRANSFER_DST_BIT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VkResult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res =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vkCreateBuffer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8000"/>
                </a:solidFill>
                <a:latin typeface="Consolas" panose="020B0609020204030204" pitchFamily="49" charset="0"/>
              </a:rPr>
              <a:t>// ...</a:t>
            </a: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vkDestroyBuffer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device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8535146-5F7A-4072-92DF-7C235D50A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wygląda API?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98F990-F605-4FA2-8C5C-5778DE34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12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9C6194F-019E-490A-82A4-F5AD379ED3A7}"/>
              </a:ext>
            </a:extLst>
          </p:cNvPr>
          <p:cNvSpPr/>
          <p:nvPr/>
        </p:nvSpPr>
        <p:spPr>
          <a:xfrm>
            <a:off x="756147" y="4107195"/>
            <a:ext cx="1273989" cy="2299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45D5C9-01B6-41E8-B318-6AC8071F2E7A}"/>
              </a:ext>
            </a:extLst>
          </p:cNvPr>
          <p:cNvSpPr txBox="1"/>
          <p:nvPr/>
        </p:nvSpPr>
        <p:spPr>
          <a:xfrm>
            <a:off x="670857" y="1185580"/>
            <a:ext cx="3901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Powodzenie lub kod błędu:</a:t>
            </a:r>
          </a:p>
          <a:p>
            <a:r>
              <a:rPr lang="pl-PL" dirty="0">
                <a:solidFill>
                  <a:srgbClr val="FF0000"/>
                </a:solidFill>
              </a:rPr>
              <a:t>VK_SUCCESS</a:t>
            </a:r>
            <a:br>
              <a:rPr lang="pl-PL" dirty="0">
                <a:solidFill>
                  <a:srgbClr val="FF0000"/>
                </a:solidFill>
              </a:rPr>
            </a:br>
            <a:r>
              <a:rPr lang="pl-PL" dirty="0">
                <a:solidFill>
                  <a:srgbClr val="FF0000"/>
                </a:solidFill>
              </a:rPr>
              <a:t>VK_ERROR_OUT_OF_DEVICE_MEMORY</a:t>
            </a:r>
          </a:p>
          <a:p>
            <a:r>
              <a:rPr lang="pl-PL" dirty="0">
                <a:solidFill>
                  <a:srgbClr val="FF0000"/>
                </a:solidFill>
              </a:rPr>
              <a:t>VK_ERROR_...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12B9C73-210F-4038-8BDD-2A567E755163}"/>
              </a:ext>
            </a:extLst>
          </p:cNvPr>
          <p:cNvCxnSpPr>
            <a:cxnSpLocks/>
          </p:cNvCxnSpPr>
          <p:nvPr/>
        </p:nvCxnSpPr>
        <p:spPr>
          <a:xfrm>
            <a:off x="872455" y="2385909"/>
            <a:ext cx="0" cy="17212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4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7C0926-4A49-4EC8-AFDD-1333F3FB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Budowa struktur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F0C873-F31C-48E9-8F30-F1458C8B1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Prawie wszystkie struktury zaczynają się od 2 pól: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4BEDF7-7CD2-49EF-A728-8E982680B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13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E16F44E-9ACA-4D5B-8CF2-14725527A4FA}"/>
              </a:ext>
            </a:extLst>
          </p:cNvPr>
          <p:cNvSpPr txBox="1"/>
          <p:nvPr/>
        </p:nvSpPr>
        <p:spPr>
          <a:xfrm>
            <a:off x="628651" y="2759362"/>
            <a:ext cx="5126198" cy="224676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typedef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VkStructureType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pNext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VkDeviceSize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VkBufferUsageFlags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queueFamilyIndexCount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pQueueFamilyIndices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325EFE1-D52C-47E3-9B7A-A09E3D0EFD68}"/>
              </a:ext>
            </a:extLst>
          </p:cNvPr>
          <p:cNvSpPr/>
          <p:nvPr/>
        </p:nvSpPr>
        <p:spPr>
          <a:xfrm>
            <a:off x="1065403" y="3003260"/>
            <a:ext cx="2952924" cy="2600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D51BAB7-1EF6-457B-B0F1-9E0497D6C4A8}"/>
              </a:ext>
            </a:extLst>
          </p:cNvPr>
          <p:cNvSpPr txBox="1"/>
          <p:nvPr/>
        </p:nvSpPr>
        <p:spPr>
          <a:xfrm>
            <a:off x="4018327" y="1697791"/>
            <a:ext cx="4842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1. </a:t>
            </a:r>
            <a:r>
              <a:rPr lang="pl-PL" dirty="0" err="1"/>
              <a:t>Enum</a:t>
            </a:r>
            <a:r>
              <a:rPr lang="pl-PL" dirty="0"/>
              <a:t> identyfikuje typ struktury</a:t>
            </a:r>
          </a:p>
          <a:p>
            <a:r>
              <a:rPr lang="pl-PL" dirty="0"/>
              <a:t>Np. </a:t>
            </a:r>
            <a:r>
              <a:rPr lang="en-US" dirty="0">
                <a:solidFill>
                  <a:srgbClr val="FF0000"/>
                </a:solidFill>
              </a:rPr>
              <a:t>VK_STRUCTURE_TYPE_BUFFER_CREATE_INFO</a:t>
            </a:r>
            <a:endParaRPr lang="pl-PL" dirty="0">
              <a:solidFill>
                <a:srgbClr val="FF0000"/>
              </a:solidFill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C0B4438-4729-473F-A509-337EF9A52F2B}"/>
              </a:ext>
            </a:extLst>
          </p:cNvPr>
          <p:cNvCxnSpPr>
            <a:cxnSpLocks/>
          </p:cNvCxnSpPr>
          <p:nvPr/>
        </p:nvCxnSpPr>
        <p:spPr>
          <a:xfrm flipH="1">
            <a:off x="4127383" y="2344122"/>
            <a:ext cx="1308684" cy="7765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843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133AD4A7-68F2-4D55-A77D-F1911C8754B9}"/>
              </a:ext>
            </a:extLst>
          </p:cNvPr>
          <p:cNvSpPr txBox="1"/>
          <p:nvPr/>
        </p:nvSpPr>
        <p:spPr>
          <a:xfrm>
            <a:off x="628651" y="2759362"/>
            <a:ext cx="5126198" cy="2246769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typedef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VkStructureType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sType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pNext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VkDeviceSize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VkBufferUsageFlags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usage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sharingMode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queueFamilyIndexCount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>
                <a:solidFill>
                  <a:srgbClr val="2B91AF"/>
                </a:solidFill>
                <a:latin typeface="Consolas" panose="020B0609020204030204" pitchFamily="49" charset="0"/>
              </a:rPr>
              <a:t>uint32_t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*       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pQueueFamilyIndices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VkBufferCreateInfo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77C0926-4A49-4EC8-AFDD-1333F3FB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Budowa struktur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1F0C873-F31C-48E9-8F30-F1458C8B1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Prawie wszystkie struktury zaczynają się od 2 pól: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F4BEDF7-7CD2-49EF-A728-8E982680B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14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325EFE1-D52C-47E3-9B7A-A09E3D0EFD68}"/>
              </a:ext>
            </a:extLst>
          </p:cNvPr>
          <p:cNvSpPr/>
          <p:nvPr/>
        </p:nvSpPr>
        <p:spPr>
          <a:xfrm>
            <a:off x="1048624" y="3229761"/>
            <a:ext cx="2969703" cy="223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D51BAB7-1EF6-457B-B0F1-9E0497D6C4A8}"/>
              </a:ext>
            </a:extLst>
          </p:cNvPr>
          <p:cNvSpPr txBox="1"/>
          <p:nvPr/>
        </p:nvSpPr>
        <p:spPr>
          <a:xfrm>
            <a:off x="2906261" y="1928881"/>
            <a:ext cx="5131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2. Wskaźnik na następną strukturę</a:t>
            </a:r>
          </a:p>
          <a:p>
            <a:r>
              <a:rPr lang="pl-PL" dirty="0"/>
              <a:t>Pozwala łączyć je w łańcuch z nowymi (rozszerzenia!)</a:t>
            </a:r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421C9B5F-603D-422F-99E6-AD769544CD7A}"/>
              </a:ext>
            </a:extLst>
          </p:cNvPr>
          <p:cNvCxnSpPr>
            <a:cxnSpLocks/>
          </p:cNvCxnSpPr>
          <p:nvPr/>
        </p:nvCxnSpPr>
        <p:spPr>
          <a:xfrm flipH="1">
            <a:off x="4118994" y="2575212"/>
            <a:ext cx="1140903" cy="7468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037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AB70C7-7146-4851-BEF7-E2911E31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Validation</a:t>
            </a:r>
            <a:r>
              <a:rPr lang="pl-PL" dirty="0"/>
              <a:t> </a:t>
            </a:r>
            <a:r>
              <a:rPr lang="pl-PL" dirty="0" err="1"/>
              <a:t>Layers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A5B863-A1C2-4063-9E05-A8BE9813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W starych API każda funkcja sprawdza poprawność i zwraca rezultat</a:t>
            </a:r>
          </a:p>
          <a:p>
            <a:pPr marL="342900" lvl="1" indent="0">
              <a:buNone/>
            </a:pPr>
            <a:r>
              <a:rPr lang="pl-PL" dirty="0" err="1"/>
              <a:t>Crash</a:t>
            </a:r>
            <a:r>
              <a:rPr lang="pl-PL" dirty="0"/>
              <a:t> oznacza błąd w sterowniku</a:t>
            </a:r>
          </a:p>
          <a:p>
            <a:endParaRPr lang="pl-PL" dirty="0"/>
          </a:p>
          <a:p>
            <a:r>
              <a:rPr lang="pl-PL" dirty="0"/>
              <a:t>W </a:t>
            </a:r>
            <a:r>
              <a:rPr lang="pl-PL" dirty="0" err="1"/>
              <a:t>Vulkanie</a:t>
            </a:r>
            <a:r>
              <a:rPr lang="pl-PL" dirty="0"/>
              <a:t> wiele funkcji nie zwraca rezultatu</a:t>
            </a:r>
          </a:p>
          <a:p>
            <a:pPr lvl="1"/>
            <a:r>
              <a:rPr lang="pl-PL" dirty="0"/>
              <a:t>Funkcje tworzące zasoby, alokujące pamięć zwracają </a:t>
            </a:r>
            <a:r>
              <a:rPr lang="pl-PL" dirty="0" err="1">
                <a:solidFill>
                  <a:srgbClr val="FF0000"/>
                </a:solidFill>
              </a:rPr>
              <a:t>VkResult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Funkcje dodające komendy graficzne zwracają </a:t>
            </a:r>
            <a:r>
              <a:rPr lang="pl-PL" dirty="0" err="1">
                <a:solidFill>
                  <a:srgbClr val="FF0000"/>
                </a:solidFill>
              </a:rPr>
              <a:t>void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DBA1492-79F9-425E-BA27-DB28B57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15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DB00853-25DE-436F-A5B0-85F2D05F8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989" y="2835478"/>
            <a:ext cx="392187" cy="39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72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AB70C7-7146-4851-BEF7-E2911E31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Validation</a:t>
            </a:r>
            <a:r>
              <a:rPr lang="pl-PL" dirty="0"/>
              <a:t> </a:t>
            </a:r>
            <a:r>
              <a:rPr lang="pl-PL" dirty="0" err="1"/>
              <a:t>Layers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A5B863-A1C2-4063-9E05-A8BE9813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Nieprawidłowe użycie API powoduje niezdefiniowany skutek</a:t>
            </a:r>
          </a:p>
          <a:p>
            <a:pPr lvl="1"/>
            <a:r>
              <a:rPr lang="pl-PL" dirty="0"/>
              <a:t>Może zadziałać dobrze (na danym GPU i sterowniku)</a:t>
            </a:r>
          </a:p>
          <a:p>
            <a:pPr lvl="1"/>
            <a:r>
              <a:rPr lang="pl-PL" dirty="0"/>
              <a:t>Może zadziałać źle (nieprawidłowy wynik)</a:t>
            </a:r>
          </a:p>
          <a:p>
            <a:pPr lvl="1"/>
            <a:r>
              <a:rPr lang="pl-PL" dirty="0"/>
              <a:t>Może wywalić sterownik (</a:t>
            </a:r>
            <a:r>
              <a:rPr lang="pl-PL" dirty="0" err="1"/>
              <a:t>crash</a:t>
            </a:r>
            <a:r>
              <a:rPr lang="pl-PL" dirty="0"/>
              <a:t>, </a:t>
            </a:r>
            <a:r>
              <a:rPr lang="pl-PL" dirty="0" err="1"/>
              <a:t>timeout</a:t>
            </a:r>
            <a:r>
              <a:rPr lang="pl-PL" dirty="0"/>
              <a:t> „TDR”)</a:t>
            </a:r>
          </a:p>
          <a:p>
            <a:endParaRPr lang="pl-PL" dirty="0"/>
          </a:p>
          <a:p>
            <a:r>
              <a:rPr lang="pl-PL" dirty="0"/>
              <a:t>W wychwyceniu błędów pomagają </a:t>
            </a:r>
            <a:r>
              <a:rPr lang="pl-PL" dirty="0" err="1">
                <a:solidFill>
                  <a:srgbClr val="FF0000"/>
                </a:solidFill>
              </a:rPr>
              <a:t>Validation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Layers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Po włączeniu wykonują dodatkowe sprawdzenia,</a:t>
            </a:r>
            <a:br>
              <a:rPr lang="pl-PL" dirty="0"/>
            </a:br>
            <a:r>
              <a:rPr lang="pl-PL" dirty="0"/>
              <a:t>zgłaszają komunikaty błędów i ostrzeżeń</a:t>
            </a:r>
          </a:p>
          <a:p>
            <a:pPr lvl="1"/>
            <a:r>
              <a:rPr lang="pl-PL" dirty="0"/>
              <a:t>Kiedy wyłączone, nie dodają narzutu na CPU</a:t>
            </a:r>
          </a:p>
          <a:p>
            <a:pPr lvl="1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DBA1492-79F9-425E-BA27-DB28B578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16</a:t>
            </a:fld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40A00CE-1521-4769-9A05-AC040E2AE358}"/>
              </a:ext>
            </a:extLst>
          </p:cNvPr>
          <p:cNvSpPr/>
          <p:nvPr/>
        </p:nvSpPr>
        <p:spPr>
          <a:xfrm>
            <a:off x="5276675" y="4915949"/>
            <a:ext cx="2583809" cy="3271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2D71108-DDF4-46C3-A1FA-E157F7ECC4CC}"/>
              </a:ext>
            </a:extLst>
          </p:cNvPr>
          <p:cNvSpPr/>
          <p:nvPr/>
        </p:nvSpPr>
        <p:spPr>
          <a:xfrm>
            <a:off x="5276675" y="5324009"/>
            <a:ext cx="2583809" cy="3271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30648F99-4A4F-4FE8-8F57-C9BE19362444}"/>
              </a:ext>
            </a:extLst>
          </p:cNvPr>
          <p:cNvSpPr/>
          <p:nvPr/>
        </p:nvSpPr>
        <p:spPr>
          <a:xfrm>
            <a:off x="5276675" y="5732069"/>
            <a:ext cx="2583809" cy="32717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3DA23D4-679C-474F-A7ED-F0FC8989A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768" y="1838937"/>
            <a:ext cx="433431" cy="67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62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B254CA-79A2-451F-924D-ACFEF6F27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Podstawowe obiekty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FC6CF-4D75-4F8B-8AF8-B2E69F2E1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 err="1">
                <a:solidFill>
                  <a:srgbClr val="FF0000"/>
                </a:solidFill>
              </a:rPr>
              <a:t>VkInstance</a:t>
            </a:r>
            <a:r>
              <a:rPr lang="pl-PL" dirty="0"/>
              <a:t> – reprezentuje zainicjalizowany Vulkan Runtime</a:t>
            </a:r>
          </a:p>
          <a:p>
            <a:pPr marL="342900" lvl="1" indent="0">
              <a:buNone/>
            </a:pPr>
            <a:r>
              <a:rPr lang="pl-PL" dirty="0"/>
              <a:t>Utwórz tylko jeden na całą aplikację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 err="1">
                <a:solidFill>
                  <a:srgbClr val="FF0000"/>
                </a:solidFill>
              </a:rPr>
              <a:t>VkPhysicalDevice</a:t>
            </a:r>
            <a:r>
              <a:rPr lang="pl-PL" dirty="0"/>
              <a:t> – reprezentuje GPU dostępne w systemie</a:t>
            </a:r>
          </a:p>
          <a:p>
            <a:pPr marL="342900" lvl="1" indent="0">
              <a:buNone/>
            </a:pPr>
            <a:r>
              <a:rPr lang="pl-PL" dirty="0"/>
              <a:t>Odpytaj </a:t>
            </a:r>
            <a:r>
              <a:rPr lang="pl-PL" dirty="0" err="1"/>
              <a:t>VkInstance</a:t>
            </a:r>
            <a:r>
              <a:rPr lang="pl-PL" dirty="0"/>
              <a:t> o ich listę, wybierz odpowiedni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 err="1">
                <a:solidFill>
                  <a:srgbClr val="FF0000"/>
                </a:solidFill>
              </a:rPr>
              <a:t>VkDevice</a:t>
            </a:r>
            <a:r>
              <a:rPr lang="pl-PL" dirty="0"/>
              <a:t> – reprezentuje </a:t>
            </a:r>
            <a:r>
              <a:rPr lang="pl-PL" dirty="0" err="1"/>
              <a:t>Vulkana</a:t>
            </a:r>
            <a:r>
              <a:rPr lang="pl-PL" dirty="0"/>
              <a:t> zainicjalizowanego na danym GPU</a:t>
            </a:r>
          </a:p>
          <a:p>
            <a:pPr marL="342900" lvl="1" indent="0">
              <a:buNone/>
            </a:pPr>
            <a:r>
              <a:rPr lang="pl-PL" dirty="0"/>
              <a:t>Główny obiekt – jak ID3D11Device, OGL </a:t>
            </a:r>
            <a:r>
              <a:rPr lang="pl-PL" dirty="0" err="1"/>
              <a:t>context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BF84FDB-33E0-4BAF-973C-BCDF5E61E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2803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70E344-3798-48F6-9149-1C43ED340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7886700" cy="5025044"/>
          </a:xfrm>
        </p:spPr>
        <p:txBody>
          <a:bodyPr/>
          <a:lstStyle/>
          <a:p>
            <a:r>
              <a:rPr lang="pl-PL" dirty="0"/>
              <a:t>Obiekt</a:t>
            </a:r>
            <a:r>
              <a:rPr lang="pl-PL" b="1" dirty="0"/>
              <a:t> </a:t>
            </a:r>
            <a:r>
              <a:rPr lang="pl-PL" dirty="0" err="1">
                <a:solidFill>
                  <a:srgbClr val="FF0000"/>
                </a:solidFill>
              </a:rPr>
              <a:t>VkShaderModule</a:t>
            </a:r>
            <a:endParaRPr lang="pl-PL" dirty="0">
              <a:solidFill>
                <a:srgbClr val="FF0000"/>
              </a:solidFill>
            </a:endParaRPr>
          </a:p>
          <a:p>
            <a:r>
              <a:rPr lang="pl-PL" dirty="0"/>
              <a:t>Vulkan przyjmuje </a:t>
            </a:r>
            <a:r>
              <a:rPr lang="pl-PL" dirty="0" err="1"/>
              <a:t>shadery</a:t>
            </a:r>
            <a:r>
              <a:rPr lang="pl-PL" dirty="0"/>
              <a:t> w formacie SPIR-V</a:t>
            </a:r>
          </a:p>
          <a:p>
            <a:pPr marL="342900" lvl="1" indent="0">
              <a:buNone/>
            </a:pPr>
            <a:r>
              <a:rPr lang="pl-PL" dirty="0"/>
              <a:t>Postać pośrednia, binarna, wzorowana na LLVM IR</a:t>
            </a:r>
          </a:p>
          <a:p>
            <a:r>
              <a:rPr lang="pl-PL" dirty="0"/>
              <a:t>Język wysokiego poziomu poza </a:t>
            </a:r>
            <a:r>
              <a:rPr lang="pl-PL" dirty="0" err="1"/>
              <a:t>Vulkanem</a:t>
            </a:r>
            <a:endParaRPr lang="pl-PL" dirty="0"/>
          </a:p>
          <a:p>
            <a:pPr marL="342900" lvl="1" indent="0">
              <a:buNone/>
            </a:pPr>
            <a:r>
              <a:rPr lang="pl-PL" dirty="0"/>
              <a:t>Dostępne kompilatory do </a:t>
            </a:r>
            <a:r>
              <a:rPr lang="pl-PL" dirty="0">
                <a:solidFill>
                  <a:srgbClr val="FF0000"/>
                </a:solidFill>
              </a:rPr>
              <a:t>GLSL</a:t>
            </a:r>
            <a:r>
              <a:rPr lang="pl-PL" dirty="0"/>
              <a:t> i </a:t>
            </a:r>
            <a:r>
              <a:rPr lang="pl-PL" dirty="0">
                <a:solidFill>
                  <a:srgbClr val="FF0000"/>
                </a:solidFill>
              </a:rPr>
              <a:t>HLSL</a:t>
            </a:r>
          </a:p>
        </p:txBody>
      </p:sp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5BEC2B36-87B2-4C64-8FF2-0CA3F4BD174F}"/>
              </a:ext>
            </a:extLst>
          </p:cNvPr>
          <p:cNvCxnSpPr>
            <a:cxnSpLocks/>
          </p:cNvCxnSpPr>
          <p:nvPr/>
        </p:nvCxnSpPr>
        <p:spPr>
          <a:xfrm flipH="1">
            <a:off x="4373282" y="3596780"/>
            <a:ext cx="7168" cy="202455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346EB41A-C83C-4E93-8FC8-2CC330B7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/>
              <a:t>Shadery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5413D0-3184-4CFB-A4DB-26EE442D6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18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4157EF1-77FD-432E-ABF3-9DDD2E65CB12}"/>
              </a:ext>
            </a:extLst>
          </p:cNvPr>
          <p:cNvSpPr txBox="1"/>
          <p:nvPr/>
        </p:nvSpPr>
        <p:spPr>
          <a:xfrm>
            <a:off x="914488" y="3817507"/>
            <a:ext cx="1241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GLSL/HLSL</a:t>
            </a:r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808E53F0-E599-407E-8EF8-F8A27B0CA065}"/>
              </a:ext>
            </a:extLst>
          </p:cNvPr>
          <p:cNvSpPr/>
          <p:nvPr/>
        </p:nvSpPr>
        <p:spPr>
          <a:xfrm>
            <a:off x="2692865" y="3775671"/>
            <a:ext cx="453005" cy="4530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46F1602-C8BB-42CA-BEBD-2D397B651C4D}"/>
              </a:ext>
            </a:extLst>
          </p:cNvPr>
          <p:cNvSpPr txBox="1"/>
          <p:nvPr/>
        </p:nvSpPr>
        <p:spPr>
          <a:xfrm>
            <a:off x="3759666" y="3817507"/>
            <a:ext cx="1241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SPIR-V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D926BD6-B661-4990-8D62-89BB87E48203}"/>
              </a:ext>
            </a:extLst>
          </p:cNvPr>
          <p:cNvSpPr txBox="1"/>
          <p:nvPr/>
        </p:nvSpPr>
        <p:spPr>
          <a:xfrm>
            <a:off x="1912868" y="4494411"/>
            <a:ext cx="2013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Zewnętrzny</a:t>
            </a:r>
          </a:p>
          <a:p>
            <a:pPr algn="ctr"/>
            <a:r>
              <a:rPr lang="pl-PL" dirty="0"/>
              <a:t>kompilator offline</a:t>
            </a:r>
          </a:p>
        </p:txBody>
      </p:sp>
      <p:sp>
        <p:nvSpPr>
          <p:cNvPr id="9" name="Owal 8">
            <a:extLst>
              <a:ext uri="{FF2B5EF4-FFF2-40B4-BE49-F238E27FC236}">
                <a16:creationId xmlns:a16="http://schemas.microsoft.com/office/drawing/2014/main" id="{6DF1CF56-BB3F-4554-94DD-139A53526C07}"/>
              </a:ext>
            </a:extLst>
          </p:cNvPr>
          <p:cNvSpPr/>
          <p:nvPr/>
        </p:nvSpPr>
        <p:spPr>
          <a:xfrm>
            <a:off x="5614853" y="3776295"/>
            <a:ext cx="453005" cy="45300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B1FCFC6-1DDC-4737-9397-3D1BD863ED6F}"/>
              </a:ext>
            </a:extLst>
          </p:cNvPr>
          <p:cNvSpPr txBox="1"/>
          <p:nvPr/>
        </p:nvSpPr>
        <p:spPr>
          <a:xfrm>
            <a:off x="6681654" y="3818131"/>
            <a:ext cx="12415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GPU ISA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30E3F9D-D1C6-4B50-9938-6E6201397426}"/>
              </a:ext>
            </a:extLst>
          </p:cNvPr>
          <p:cNvSpPr txBox="1"/>
          <p:nvPr/>
        </p:nvSpPr>
        <p:spPr>
          <a:xfrm>
            <a:off x="4834676" y="4630237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Sterownik graficzny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0C76E52D-402D-4DC6-9271-0FFE3B62F44B}"/>
              </a:ext>
            </a:extLst>
          </p:cNvPr>
          <p:cNvCxnSpPr>
            <a:cxnSpLocks/>
            <a:stCxn id="5" idx="3"/>
            <a:endCxn id="6" idx="2"/>
          </p:cNvCxnSpPr>
          <p:nvPr/>
        </p:nvCxnSpPr>
        <p:spPr>
          <a:xfrm>
            <a:off x="2156059" y="4002173"/>
            <a:ext cx="53680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22ACD7E7-D9BF-440F-B133-3983D171E699}"/>
              </a:ext>
            </a:extLst>
          </p:cNvPr>
          <p:cNvCxnSpPr>
            <a:cxnSpLocks/>
            <a:stCxn id="6" idx="6"/>
            <a:endCxn id="7" idx="1"/>
          </p:cNvCxnSpPr>
          <p:nvPr/>
        </p:nvCxnSpPr>
        <p:spPr>
          <a:xfrm flipV="1">
            <a:off x="3145870" y="4002173"/>
            <a:ext cx="61379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1CEB7622-6976-4D07-A5F6-6052B2AA03CE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5019764" y="4002173"/>
            <a:ext cx="595089" cy="6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718DC862-7049-4F0E-84EA-3FDEF1E1150B}"/>
              </a:ext>
            </a:extLst>
          </p:cNvPr>
          <p:cNvCxnSpPr>
            <a:cxnSpLocks/>
            <a:stCxn id="9" idx="6"/>
            <a:endCxn id="10" idx="1"/>
          </p:cNvCxnSpPr>
          <p:nvPr/>
        </p:nvCxnSpPr>
        <p:spPr>
          <a:xfrm flipV="1">
            <a:off x="6067858" y="4002797"/>
            <a:ext cx="613796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5A067E8F-6ACF-458F-8FFB-0EF583A86E7D}"/>
              </a:ext>
            </a:extLst>
          </p:cNvPr>
          <p:cNvSpPr txBox="1"/>
          <p:nvPr/>
        </p:nvSpPr>
        <p:spPr>
          <a:xfrm>
            <a:off x="3366603" y="5694774"/>
            <a:ext cx="201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Vulkan API</a:t>
            </a:r>
          </a:p>
        </p:txBody>
      </p:sp>
    </p:spTree>
    <p:extLst>
      <p:ext uri="{BB962C8B-B14F-4D97-AF65-F5344CB8AC3E}">
        <p14:creationId xmlns:p14="http://schemas.microsoft.com/office/powerpoint/2010/main" val="3616037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D4C8ECA4-4BA9-4E75-90BA-792A07803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3" y="1157959"/>
            <a:ext cx="809625" cy="4572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3CE4BF-F3AD-4EB4-88F1-3F2B3DD15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Kolejki komend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C4381E-34C3-4619-94DD-EDC5FF865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6090932" cy="5025044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Układy graficzne obsługują wiele kolejek</a:t>
            </a:r>
          </a:p>
          <a:p>
            <a:r>
              <a:rPr lang="pl-PL" dirty="0"/>
              <a:t>Odpytaj </a:t>
            </a:r>
            <a:r>
              <a:rPr lang="pl-PL" dirty="0" err="1"/>
              <a:t>VkDevice</a:t>
            </a:r>
            <a:r>
              <a:rPr lang="pl-PL" dirty="0"/>
              <a:t> o obiekty </a:t>
            </a:r>
            <a:r>
              <a:rPr lang="pl-PL" dirty="0" err="1">
                <a:solidFill>
                  <a:srgbClr val="FF0000"/>
                </a:solidFill>
              </a:rPr>
              <a:t>VkQueue</a:t>
            </a:r>
            <a:endParaRPr lang="pl-PL" dirty="0">
              <a:solidFill>
                <a:srgbClr val="FF0000"/>
              </a:solidFill>
            </a:endParaRPr>
          </a:p>
          <a:p>
            <a:r>
              <a:rPr lang="pl-PL" dirty="0"/>
              <a:t>Dzielą się na 3 kategorie: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Transfer</a:t>
            </a:r>
            <a:r>
              <a:rPr lang="pl-PL" dirty="0"/>
              <a:t> – wyłącznie kopiowanie danych i przesyłanie przez </a:t>
            </a:r>
            <a:r>
              <a:rPr lang="pl-PL" dirty="0" err="1"/>
              <a:t>PCIe</a:t>
            </a:r>
            <a:endParaRPr lang="pl-PL" dirty="0"/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Compute</a:t>
            </a:r>
            <a:r>
              <a:rPr lang="pl-PL" dirty="0"/>
              <a:t> – </a:t>
            </a:r>
            <a:r>
              <a:rPr lang="pl-PL" dirty="0" err="1"/>
              <a:t>compute</a:t>
            </a:r>
            <a:r>
              <a:rPr lang="pl-PL" dirty="0"/>
              <a:t> shader</a:t>
            </a:r>
          </a:p>
          <a:p>
            <a:pPr lvl="1"/>
            <a:r>
              <a:rPr lang="pl-PL" dirty="0">
                <a:solidFill>
                  <a:srgbClr val="FF0000"/>
                </a:solidFill>
              </a:rPr>
              <a:t>Graphics</a:t>
            </a:r>
            <a:r>
              <a:rPr lang="pl-PL" dirty="0"/>
              <a:t> – pełny potok grafiki 3D</a:t>
            </a:r>
          </a:p>
          <a:p>
            <a:r>
              <a:rPr lang="pl-PL" dirty="0"/>
              <a:t>Mogą działać równolegle</a:t>
            </a:r>
          </a:p>
          <a:p>
            <a:pPr lvl="1"/>
            <a:r>
              <a:rPr lang="pl-PL" dirty="0" err="1"/>
              <a:t>Async</a:t>
            </a:r>
            <a:r>
              <a:rPr lang="pl-PL" dirty="0"/>
              <a:t> </a:t>
            </a:r>
            <a:r>
              <a:rPr lang="pl-PL" dirty="0" err="1"/>
              <a:t>Compute</a:t>
            </a:r>
            <a:r>
              <a:rPr lang="pl-PL" dirty="0"/>
              <a:t> – </a:t>
            </a:r>
            <a:r>
              <a:rPr lang="pl-PL" dirty="0" err="1"/>
              <a:t>compute</a:t>
            </a:r>
            <a:r>
              <a:rPr lang="pl-PL" dirty="0"/>
              <a:t> shader wykonywany równolegle z grafiką 3D</a:t>
            </a:r>
          </a:p>
          <a:p>
            <a:pPr lvl="1"/>
            <a:r>
              <a:rPr lang="pl-PL" dirty="0"/>
              <a:t>Transfer w tle, np. </a:t>
            </a:r>
            <a:r>
              <a:rPr lang="pl-PL" dirty="0" err="1"/>
              <a:t>streamowanie</a:t>
            </a:r>
            <a:r>
              <a:rPr lang="pl-PL" dirty="0"/>
              <a:t> tekstur</a:t>
            </a:r>
          </a:p>
          <a:p>
            <a:pPr lvl="1"/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7AB2E64-F2F5-407F-A49D-AAEF4B08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19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1E14348-17D5-4884-993E-44C24BF5938B}"/>
              </a:ext>
            </a:extLst>
          </p:cNvPr>
          <p:cNvSpPr txBox="1"/>
          <p:nvPr/>
        </p:nvSpPr>
        <p:spPr>
          <a:xfrm>
            <a:off x="7116789" y="3105822"/>
            <a:ext cx="11492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V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pl-PL" sz="2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646594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A03D2B-CCAC-4CEE-ACF6-1DCE2F8AD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Kolejki komend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BE0820-3C81-47B7-8A0C-EFE1F9B4A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 err="1">
                <a:solidFill>
                  <a:srgbClr val="FF0000"/>
                </a:solidFill>
              </a:rPr>
              <a:t>VkCommandBuffer</a:t>
            </a:r>
            <a:r>
              <a:rPr lang="pl-PL" dirty="0"/>
              <a:t> – bufor poleceń do wykonania na GPU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To do niego wpisujemy tradycyjne </a:t>
            </a:r>
            <a:r>
              <a:rPr lang="pl-PL" dirty="0" err="1"/>
              <a:t>SetX</a:t>
            </a:r>
            <a:r>
              <a:rPr lang="pl-PL" dirty="0"/>
              <a:t>(), </a:t>
            </a:r>
            <a:r>
              <a:rPr lang="pl-PL" dirty="0" err="1"/>
              <a:t>SetY</a:t>
            </a:r>
            <a:r>
              <a:rPr lang="pl-PL" dirty="0"/>
              <a:t>(), Draw()</a:t>
            </a:r>
          </a:p>
          <a:p>
            <a:endParaRPr lang="pl-PL" dirty="0"/>
          </a:p>
          <a:p>
            <a:r>
              <a:rPr lang="pl-PL" dirty="0"/>
              <a:t>Można użyć wielu</a:t>
            </a:r>
          </a:p>
          <a:p>
            <a:pPr lvl="1"/>
            <a:r>
              <a:rPr lang="pl-PL" dirty="0"/>
              <a:t>Można je wypełniać równolegle na wielu wątkach</a:t>
            </a:r>
          </a:p>
          <a:p>
            <a:pPr lvl="1"/>
            <a:r>
              <a:rPr lang="pl-PL" dirty="0"/>
              <a:t>Można przygotować raz i wykonywać wiele razy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A8B413-4F9D-463C-A9ED-5A6B774C0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8853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A9C46C-E2FB-444E-9B6E-AAF24843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564947"/>
          </a:xfrm>
        </p:spPr>
        <p:txBody>
          <a:bodyPr>
            <a:normAutofit fontScale="90000"/>
          </a:bodyPr>
          <a:lstStyle/>
          <a:p>
            <a:r>
              <a:rPr lang="pl-PL" dirty="0"/>
              <a:t>Kolejki komend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545F20-7DB0-4479-8B92-1659B963F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4025" y="1927333"/>
            <a:ext cx="4983061" cy="3173173"/>
          </a:xfrm>
          <a:ln w="12700">
            <a:solidFill>
              <a:schemeClr val="bg2">
                <a:lumMod val="9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vkBeginCommandBuffer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cmdBufBeginInfo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vkCmdBeginRenderPass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renderPassBeginInfo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    VK_SUBPASS_CONTENTS_INLINE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vkCmdBindIndexBuffer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indexBuffer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0,</a:t>
            </a:r>
          </a:p>
          <a:p>
            <a:pPr marL="0" indent="0">
              <a:buNone/>
            </a:pPr>
            <a:r>
              <a:rPr lang="pl-PL" sz="1400" dirty="0">
                <a:solidFill>
                  <a:srgbClr val="2F4F4F"/>
                </a:solidFill>
                <a:latin typeface="Consolas" panose="020B0609020204030204" pitchFamily="49" charset="0"/>
              </a:rPr>
              <a:t>    VK_INDEX_TYPE_UINT16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vkCmdDraw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vertexCount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1, 0, 0);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vkCmdEndRenderPass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vkEndCommandBuffer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1,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submitInfo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pl-PL" sz="1400" dirty="0">
              <a:latin typeface="Consolas" panose="020B0609020204030204" pitchFamily="49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80A5598-1EAD-4FE8-9E3C-84C6BAA3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21</a:t>
            </a:fld>
            <a:endParaRPr lang="pl-PL"/>
          </a:p>
        </p:txBody>
      </p:sp>
      <p:sp>
        <p:nvSpPr>
          <p:cNvPr id="5" name="Nawias otwierający 4">
            <a:extLst>
              <a:ext uri="{FF2B5EF4-FFF2-40B4-BE49-F238E27FC236}">
                <a16:creationId xmlns:a16="http://schemas.microsoft.com/office/drawing/2014/main" id="{50EE09A2-296E-45AA-AA82-5162D159CC12}"/>
              </a:ext>
            </a:extLst>
          </p:cNvPr>
          <p:cNvSpPr/>
          <p:nvPr/>
        </p:nvSpPr>
        <p:spPr>
          <a:xfrm>
            <a:off x="1879134" y="2449586"/>
            <a:ext cx="234891" cy="1577130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Nawias otwierający 5">
            <a:extLst>
              <a:ext uri="{FF2B5EF4-FFF2-40B4-BE49-F238E27FC236}">
                <a16:creationId xmlns:a16="http://schemas.microsoft.com/office/drawing/2014/main" id="{BC67098A-B82B-4109-B622-255C0DB5EC74}"/>
              </a:ext>
            </a:extLst>
          </p:cNvPr>
          <p:cNvSpPr/>
          <p:nvPr/>
        </p:nvSpPr>
        <p:spPr>
          <a:xfrm>
            <a:off x="1677799" y="2046914"/>
            <a:ext cx="436226" cy="2374084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138C225-D9C7-4670-ACF3-2364998E8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886" y="1977667"/>
            <a:ext cx="304800" cy="27622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0F103EA-F7E6-4772-BE5B-9497550AE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264" y="4692158"/>
            <a:ext cx="2952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78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848F26-943E-4409-912C-1CC36A07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Potok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9E739F-8CC1-430F-9AC3-83B22B380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61688"/>
            <a:ext cx="7886700" cy="4410512"/>
          </a:xfrm>
        </p:spPr>
        <p:txBody>
          <a:bodyPr/>
          <a:lstStyle/>
          <a:p>
            <a:r>
              <a:rPr lang="pl-PL" dirty="0"/>
              <a:t>DirectX 9</a:t>
            </a:r>
          </a:p>
          <a:p>
            <a:pPr lvl="1"/>
            <a:r>
              <a:rPr lang="pl-PL" dirty="0"/>
              <a:t>Każdy stan ustawiany oddzielnie</a:t>
            </a:r>
          </a:p>
          <a:p>
            <a:pPr lvl="1"/>
            <a:r>
              <a:rPr lang="pl-PL" dirty="0" err="1"/>
              <a:t>SetRenderState</a:t>
            </a:r>
            <a:r>
              <a:rPr lang="pl-PL" dirty="0"/>
              <a:t>, </a:t>
            </a:r>
            <a:r>
              <a:rPr lang="pl-PL" dirty="0" err="1"/>
              <a:t>SetPixelShader</a:t>
            </a:r>
            <a:r>
              <a:rPr lang="pl-PL" dirty="0"/>
              <a:t>, …</a:t>
            </a:r>
          </a:p>
          <a:p>
            <a:r>
              <a:rPr lang="pl-PL" dirty="0"/>
              <a:t>DirectX 11</a:t>
            </a:r>
          </a:p>
          <a:p>
            <a:pPr lvl="1"/>
            <a:r>
              <a:rPr lang="pl-PL" dirty="0"/>
              <a:t>Obiekty stanów, niezmienne po utworzeniu</a:t>
            </a:r>
          </a:p>
          <a:p>
            <a:pPr lvl="1"/>
            <a:r>
              <a:rPr lang="pl-PL" dirty="0"/>
              <a:t>ID3D11BlendState, ID3D11DepthStencilState, …</a:t>
            </a:r>
          </a:p>
          <a:p>
            <a:r>
              <a:rPr lang="pl-PL" dirty="0"/>
              <a:t>DirectX 12, Vulkan</a:t>
            </a:r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VkPipeline</a:t>
            </a:r>
            <a:r>
              <a:rPr lang="pl-PL" dirty="0"/>
              <a:t> – jeden niezmienny obiekt z (prawie) całą konfiguracją potoku</a:t>
            </a:r>
          </a:p>
          <a:p>
            <a:pPr lvl="1"/>
            <a:r>
              <a:rPr lang="pl-PL" dirty="0"/>
              <a:t>Nazywany też </a:t>
            </a:r>
            <a:r>
              <a:rPr lang="pl-PL" dirty="0" err="1"/>
              <a:t>Pipeline</a:t>
            </a:r>
            <a:r>
              <a:rPr lang="pl-PL" dirty="0"/>
              <a:t> </a:t>
            </a:r>
            <a:r>
              <a:rPr lang="pl-PL" dirty="0" err="1"/>
              <a:t>State</a:t>
            </a:r>
            <a:r>
              <a:rPr lang="pl-PL" dirty="0"/>
              <a:t> Object (PSO)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07E1FC5-2019-4C0B-8D7A-229B2A72A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22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7141A06-BF02-472B-8268-7D7283424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254" y="1023736"/>
            <a:ext cx="2513982" cy="176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15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C430E-BD0F-462C-9FD7-904DEAF12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Potok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6812DC0-7B3E-4222-8E78-733F1A5A2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dirty="0"/>
              <a:t>Zaleta: brak non-</a:t>
            </a:r>
            <a:r>
              <a:rPr lang="pl-PL" dirty="0" err="1"/>
              <a:t>orthogonal</a:t>
            </a:r>
            <a:r>
              <a:rPr lang="pl-PL" dirty="0"/>
              <a:t> </a:t>
            </a:r>
            <a:r>
              <a:rPr lang="pl-PL" dirty="0" err="1"/>
              <a:t>states</a:t>
            </a:r>
            <a:r>
              <a:rPr lang="pl-PL" dirty="0"/>
              <a:t> (NOS)</a:t>
            </a:r>
          </a:p>
          <a:p>
            <a:pPr lvl="1"/>
            <a:r>
              <a:rPr lang="pl-PL" dirty="0"/>
              <a:t>Nie ma rekompilacji </a:t>
            </a:r>
            <a:r>
              <a:rPr lang="pl-PL" dirty="0" err="1"/>
              <a:t>shadera</a:t>
            </a:r>
            <a:r>
              <a:rPr lang="pl-PL" dirty="0"/>
              <a:t> w niespodziewanych momentach</a:t>
            </a:r>
          </a:p>
          <a:p>
            <a:pPr lvl="1"/>
            <a:r>
              <a:rPr lang="pl-PL" dirty="0"/>
              <a:t>Sterownik nie tworzy własnych wątków, nie robi niczego w tle</a:t>
            </a:r>
          </a:p>
          <a:p>
            <a:pPr lvl="1"/>
            <a:r>
              <a:rPr lang="pl-PL" dirty="0"/>
              <a:t>Przewidywalna wydajność, gra się nie zacina („no </a:t>
            </a:r>
            <a:r>
              <a:rPr lang="pl-PL" dirty="0" err="1"/>
              <a:t>hitching</a:t>
            </a:r>
            <a:r>
              <a:rPr lang="pl-PL" dirty="0"/>
              <a:t>”)</a:t>
            </a:r>
          </a:p>
          <a:p>
            <a:endParaRPr lang="pl-PL" dirty="0"/>
          </a:p>
          <a:p>
            <a:r>
              <a:rPr lang="pl-PL" dirty="0"/>
              <a:t>Wada: trzeba utworzyć i zarządzać wszystkimi potrzebnymi potokami</a:t>
            </a:r>
          </a:p>
          <a:p>
            <a:pPr lvl="1"/>
            <a:r>
              <a:rPr lang="pl-PL" dirty="0"/>
              <a:t>Ich tworzenie może być czasochłonne</a:t>
            </a:r>
          </a:p>
          <a:p>
            <a:pPr lvl="1"/>
            <a:r>
              <a:rPr lang="pl-PL" dirty="0"/>
              <a:t>Zmiana jakiegokolwiek parametru wymaga nowego potoku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C1210A1-EC0F-4CD5-B86E-DF133F33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682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A5AD87-69EE-481A-B5CC-FA46ED543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Deskryptory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070BBA-F041-4CCC-A9F6-644B66EC5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4731915" cy="5025044"/>
          </a:xfrm>
        </p:spPr>
        <p:txBody>
          <a:bodyPr/>
          <a:lstStyle/>
          <a:p>
            <a:r>
              <a:rPr lang="pl-PL" dirty="0"/>
              <a:t>Dostęp z </a:t>
            </a:r>
            <a:r>
              <a:rPr lang="pl-PL" dirty="0" err="1"/>
              <a:t>shaderów</a:t>
            </a:r>
            <a:r>
              <a:rPr lang="pl-PL" dirty="0"/>
              <a:t> do zasobów odbywa się za pośrednictwem deskryptorów – </a:t>
            </a:r>
            <a:r>
              <a:rPr lang="pl-PL" dirty="0" err="1">
                <a:solidFill>
                  <a:srgbClr val="FF0000"/>
                </a:solidFill>
              </a:rPr>
              <a:t>VkDescriptorSet</a:t>
            </a: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  <a:p>
            <a:r>
              <a:rPr lang="pl-PL" dirty="0"/>
              <a:t>Od </a:t>
            </a:r>
            <a:r>
              <a:rPr lang="pl-PL" dirty="0" err="1"/>
              <a:t>shadera</a:t>
            </a:r>
            <a:r>
              <a:rPr lang="pl-PL" dirty="0"/>
              <a:t> do pamięci prowadzi długa droga…</a:t>
            </a:r>
          </a:p>
          <a:p>
            <a:pPr marL="342900" lvl="1" indent="0">
              <a:buNone/>
            </a:pPr>
            <a:r>
              <a:rPr lang="pl-PL" dirty="0"/>
              <a:t>Nie będziemy omawiać całej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6895CA-C82B-4CD9-AD19-09E20FDD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24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38409FF-0307-4B92-AD2B-CE8A54219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763" y="1147157"/>
            <a:ext cx="2777588" cy="502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093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D77132-E639-486D-B4D7-DBCD8CF96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Zasoby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476805-EDC6-44A0-A178-0365C4B9A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7157"/>
            <a:ext cx="7886700" cy="5025044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Tylko 2 rodzaje zasobów:</a:t>
            </a:r>
          </a:p>
          <a:p>
            <a:r>
              <a:rPr lang="pl-PL" dirty="0" err="1">
                <a:solidFill>
                  <a:srgbClr val="FF0000"/>
                </a:solidFill>
              </a:rPr>
              <a:t>VkBuffer</a:t>
            </a:r>
            <a:r>
              <a:rPr lang="pl-PL" dirty="0"/>
              <a:t> – bufor danych binarnych określonej długości</a:t>
            </a:r>
          </a:p>
          <a:p>
            <a:pPr lvl="1"/>
            <a:r>
              <a:rPr lang="pl-PL" dirty="0"/>
              <a:t>Może służyć jako </a:t>
            </a:r>
            <a:r>
              <a:rPr lang="pl-PL" dirty="0" err="1"/>
              <a:t>vertex</a:t>
            </a:r>
            <a:r>
              <a:rPr lang="pl-PL" dirty="0"/>
              <a:t> </a:t>
            </a:r>
            <a:r>
              <a:rPr lang="pl-PL" dirty="0" err="1"/>
              <a:t>buffer</a:t>
            </a:r>
            <a:r>
              <a:rPr lang="pl-PL" dirty="0"/>
              <a:t>, index </a:t>
            </a:r>
            <a:r>
              <a:rPr lang="pl-PL" dirty="0" err="1"/>
              <a:t>buffer</a:t>
            </a:r>
            <a:r>
              <a:rPr lang="pl-PL" dirty="0"/>
              <a:t>, uniform (</a:t>
            </a:r>
            <a:r>
              <a:rPr lang="pl-PL" dirty="0" err="1"/>
              <a:t>constant</a:t>
            </a:r>
            <a:r>
              <a:rPr lang="pl-PL" dirty="0"/>
              <a:t>) </a:t>
            </a:r>
            <a:r>
              <a:rPr lang="pl-PL" dirty="0" err="1"/>
              <a:t>buffer</a:t>
            </a:r>
            <a:r>
              <a:rPr lang="pl-PL" dirty="0"/>
              <a:t> i inne…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 err="1">
                <a:solidFill>
                  <a:srgbClr val="FF0000"/>
                </a:solidFill>
              </a:rPr>
              <a:t>VkImage</a:t>
            </a:r>
            <a:r>
              <a:rPr lang="pl-PL" dirty="0"/>
              <a:t> – tekstura</a:t>
            </a:r>
          </a:p>
          <a:p>
            <a:pPr lvl="1"/>
            <a:r>
              <a:rPr lang="pl-PL" dirty="0"/>
              <a:t>Wiele parametrów: </a:t>
            </a:r>
            <a:r>
              <a:rPr lang="pl-PL" dirty="0" err="1"/>
              <a:t>width</a:t>
            </a:r>
            <a:r>
              <a:rPr lang="pl-PL" dirty="0"/>
              <a:t>, </a:t>
            </a:r>
            <a:r>
              <a:rPr lang="pl-PL" dirty="0" err="1"/>
              <a:t>height</a:t>
            </a:r>
            <a:r>
              <a:rPr lang="pl-PL" dirty="0"/>
              <a:t>, </a:t>
            </a:r>
            <a:r>
              <a:rPr lang="pl-PL" dirty="0" err="1"/>
              <a:t>depth</a:t>
            </a:r>
            <a:r>
              <a:rPr lang="pl-PL" dirty="0"/>
              <a:t>, </a:t>
            </a:r>
            <a:r>
              <a:rPr lang="pl-PL" dirty="0" err="1"/>
              <a:t>pixel</a:t>
            </a:r>
            <a:r>
              <a:rPr lang="pl-PL" dirty="0"/>
              <a:t> format, </a:t>
            </a:r>
            <a:r>
              <a:rPr lang="pl-PL" dirty="0" err="1"/>
              <a:t>mip</a:t>
            </a:r>
            <a:r>
              <a:rPr lang="pl-PL" dirty="0"/>
              <a:t> </a:t>
            </a:r>
            <a:r>
              <a:rPr lang="pl-PL" dirty="0" err="1"/>
              <a:t>levels</a:t>
            </a:r>
            <a:r>
              <a:rPr lang="pl-PL" dirty="0"/>
              <a:t>, </a:t>
            </a:r>
            <a:r>
              <a:rPr lang="pl-PL" dirty="0" err="1"/>
              <a:t>array</a:t>
            </a:r>
            <a:r>
              <a:rPr lang="pl-PL" dirty="0"/>
              <a:t> </a:t>
            </a:r>
            <a:r>
              <a:rPr lang="pl-PL" dirty="0" err="1"/>
              <a:t>layers</a:t>
            </a:r>
            <a:r>
              <a:rPr lang="pl-PL" dirty="0"/>
              <a:t>, MSAA, 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4D1D062-AD22-42CC-AD11-664CD6F8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25</a:t>
            </a:fld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C2DD96F-EDCB-462C-84C9-CA0C9E081253}"/>
              </a:ext>
            </a:extLst>
          </p:cNvPr>
          <p:cNvSpPr/>
          <p:nvPr/>
        </p:nvSpPr>
        <p:spPr>
          <a:xfrm>
            <a:off x="1593909" y="2952925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7" name="Grupa 66">
            <a:extLst>
              <a:ext uri="{FF2B5EF4-FFF2-40B4-BE49-F238E27FC236}">
                <a16:creationId xmlns:a16="http://schemas.microsoft.com/office/drawing/2014/main" id="{A6A4FCA0-5D7E-47A8-8FF4-E7AD74301AE9}"/>
              </a:ext>
            </a:extLst>
          </p:cNvPr>
          <p:cNvGrpSpPr/>
          <p:nvPr/>
        </p:nvGrpSpPr>
        <p:grpSpPr>
          <a:xfrm>
            <a:off x="1593909" y="4943248"/>
            <a:ext cx="671116" cy="184561"/>
            <a:chOff x="1593909" y="4943248"/>
            <a:chExt cx="671116" cy="184561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08192BF7-F477-4254-9450-BE3FF0F6D56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Prostokąt 6">
              <a:extLst>
                <a:ext uri="{FF2B5EF4-FFF2-40B4-BE49-F238E27FC236}">
                  <a16:creationId xmlns:a16="http://schemas.microsoft.com/office/drawing/2014/main" id="{5F0E8701-10F8-4DD0-B9D2-9A78FC80B97B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0C7821FA-5819-4637-9FE9-2F424DF9BE04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rostokąt 8">
              <a:extLst>
                <a:ext uri="{FF2B5EF4-FFF2-40B4-BE49-F238E27FC236}">
                  <a16:creationId xmlns:a16="http://schemas.microsoft.com/office/drawing/2014/main" id="{9BE7E04D-37C2-44BB-AE31-0C70F0F6AA8D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6" name="Prostokąt 45">
            <a:extLst>
              <a:ext uri="{FF2B5EF4-FFF2-40B4-BE49-F238E27FC236}">
                <a16:creationId xmlns:a16="http://schemas.microsoft.com/office/drawing/2014/main" id="{24E88EC6-DB52-41B9-BA9E-8836085B7A38}"/>
              </a:ext>
            </a:extLst>
          </p:cNvPr>
          <p:cNvSpPr/>
          <p:nvPr/>
        </p:nvSpPr>
        <p:spPr>
          <a:xfrm>
            <a:off x="1497957" y="4850238"/>
            <a:ext cx="3384436" cy="13219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68" name="Grupa 67">
            <a:extLst>
              <a:ext uri="{FF2B5EF4-FFF2-40B4-BE49-F238E27FC236}">
                <a16:creationId xmlns:a16="http://schemas.microsoft.com/office/drawing/2014/main" id="{BA44E9DE-B45E-4A41-AE74-B450AA985A3D}"/>
              </a:ext>
            </a:extLst>
          </p:cNvPr>
          <p:cNvGrpSpPr/>
          <p:nvPr/>
        </p:nvGrpSpPr>
        <p:grpSpPr>
          <a:xfrm>
            <a:off x="2428614" y="4943248"/>
            <a:ext cx="671116" cy="184561"/>
            <a:chOff x="1593909" y="4943248"/>
            <a:chExt cx="671116" cy="184561"/>
          </a:xfrm>
        </p:grpSpPr>
        <p:sp>
          <p:nvSpPr>
            <p:cNvPr id="69" name="Prostokąt 68">
              <a:extLst>
                <a:ext uri="{FF2B5EF4-FFF2-40B4-BE49-F238E27FC236}">
                  <a16:creationId xmlns:a16="http://schemas.microsoft.com/office/drawing/2014/main" id="{6B854E5A-37F5-452F-A8D5-E674B60F8F8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0" name="Prostokąt 69">
              <a:extLst>
                <a:ext uri="{FF2B5EF4-FFF2-40B4-BE49-F238E27FC236}">
                  <a16:creationId xmlns:a16="http://schemas.microsoft.com/office/drawing/2014/main" id="{9C1CD181-3865-4BE8-A375-F6CF6A1E079B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1" name="Prostokąt 70">
              <a:extLst>
                <a:ext uri="{FF2B5EF4-FFF2-40B4-BE49-F238E27FC236}">
                  <a16:creationId xmlns:a16="http://schemas.microsoft.com/office/drawing/2014/main" id="{B79E04AC-9920-4FC3-A332-4F7BF058F9EC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2" name="Prostokąt 71">
              <a:extLst>
                <a:ext uri="{FF2B5EF4-FFF2-40B4-BE49-F238E27FC236}">
                  <a16:creationId xmlns:a16="http://schemas.microsoft.com/office/drawing/2014/main" id="{90E17291-C1B4-4B03-853C-154331304680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3" name="Grupa 72">
            <a:extLst>
              <a:ext uri="{FF2B5EF4-FFF2-40B4-BE49-F238E27FC236}">
                <a16:creationId xmlns:a16="http://schemas.microsoft.com/office/drawing/2014/main" id="{9FAC706C-3D2A-490C-BAF1-BA1F6E23A236}"/>
              </a:ext>
            </a:extLst>
          </p:cNvPr>
          <p:cNvGrpSpPr/>
          <p:nvPr/>
        </p:nvGrpSpPr>
        <p:grpSpPr>
          <a:xfrm>
            <a:off x="3265417" y="4943245"/>
            <a:ext cx="671116" cy="184561"/>
            <a:chOff x="1593909" y="4943248"/>
            <a:chExt cx="671116" cy="184561"/>
          </a:xfrm>
        </p:grpSpPr>
        <p:sp>
          <p:nvSpPr>
            <p:cNvPr id="74" name="Prostokąt 73">
              <a:extLst>
                <a:ext uri="{FF2B5EF4-FFF2-40B4-BE49-F238E27FC236}">
                  <a16:creationId xmlns:a16="http://schemas.microsoft.com/office/drawing/2014/main" id="{5B5DE426-D742-45A0-B65B-45CA38D1BFA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5" name="Prostokąt 74">
              <a:extLst>
                <a:ext uri="{FF2B5EF4-FFF2-40B4-BE49-F238E27FC236}">
                  <a16:creationId xmlns:a16="http://schemas.microsoft.com/office/drawing/2014/main" id="{82A6A7F1-E4A1-41FE-9C05-4E9D4ED3356C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6" name="Prostokąt 75">
              <a:extLst>
                <a:ext uri="{FF2B5EF4-FFF2-40B4-BE49-F238E27FC236}">
                  <a16:creationId xmlns:a16="http://schemas.microsoft.com/office/drawing/2014/main" id="{1CE07755-3BE2-4E6C-80A9-1DB9036179EA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7" name="Prostokąt 76">
              <a:extLst>
                <a:ext uri="{FF2B5EF4-FFF2-40B4-BE49-F238E27FC236}">
                  <a16:creationId xmlns:a16="http://schemas.microsoft.com/office/drawing/2014/main" id="{A5EE2724-5F16-4C14-AE2D-7B6A36BCFE15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78" name="Grupa 77">
            <a:extLst>
              <a:ext uri="{FF2B5EF4-FFF2-40B4-BE49-F238E27FC236}">
                <a16:creationId xmlns:a16="http://schemas.microsoft.com/office/drawing/2014/main" id="{E57C2412-84AE-4872-9026-51C8335039E4}"/>
              </a:ext>
            </a:extLst>
          </p:cNvPr>
          <p:cNvGrpSpPr/>
          <p:nvPr/>
        </p:nvGrpSpPr>
        <p:grpSpPr>
          <a:xfrm>
            <a:off x="4098030" y="4943242"/>
            <a:ext cx="671116" cy="184561"/>
            <a:chOff x="1593909" y="4943248"/>
            <a:chExt cx="671116" cy="184561"/>
          </a:xfrm>
        </p:grpSpPr>
        <p:sp>
          <p:nvSpPr>
            <p:cNvPr id="79" name="Prostokąt 78">
              <a:extLst>
                <a:ext uri="{FF2B5EF4-FFF2-40B4-BE49-F238E27FC236}">
                  <a16:creationId xmlns:a16="http://schemas.microsoft.com/office/drawing/2014/main" id="{3668E79C-2478-44A3-B911-76DEDDC714FB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0" name="Prostokąt 79">
              <a:extLst>
                <a:ext uri="{FF2B5EF4-FFF2-40B4-BE49-F238E27FC236}">
                  <a16:creationId xmlns:a16="http://schemas.microsoft.com/office/drawing/2014/main" id="{A6EBD9CE-B6E0-4E24-B270-54CA0B4BA66B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1" name="Prostokąt 80">
              <a:extLst>
                <a:ext uri="{FF2B5EF4-FFF2-40B4-BE49-F238E27FC236}">
                  <a16:creationId xmlns:a16="http://schemas.microsoft.com/office/drawing/2014/main" id="{F5192B1B-B630-45A8-BCA1-F638084834AD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2" name="Prostokąt 81">
              <a:extLst>
                <a:ext uri="{FF2B5EF4-FFF2-40B4-BE49-F238E27FC236}">
                  <a16:creationId xmlns:a16="http://schemas.microsoft.com/office/drawing/2014/main" id="{AA26FF5F-781C-4280-B4D4-418D399315F5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83" name="Grupa 82">
            <a:extLst>
              <a:ext uri="{FF2B5EF4-FFF2-40B4-BE49-F238E27FC236}">
                <a16:creationId xmlns:a16="http://schemas.microsoft.com/office/drawing/2014/main" id="{D36962ED-1B69-47D1-AAF0-FB5CEEF3DF20}"/>
              </a:ext>
            </a:extLst>
          </p:cNvPr>
          <p:cNvGrpSpPr/>
          <p:nvPr/>
        </p:nvGrpSpPr>
        <p:grpSpPr>
          <a:xfrm>
            <a:off x="1593909" y="5250811"/>
            <a:ext cx="671116" cy="184561"/>
            <a:chOff x="1593909" y="4943248"/>
            <a:chExt cx="671116" cy="184561"/>
          </a:xfrm>
        </p:grpSpPr>
        <p:sp>
          <p:nvSpPr>
            <p:cNvPr id="84" name="Prostokąt 83">
              <a:extLst>
                <a:ext uri="{FF2B5EF4-FFF2-40B4-BE49-F238E27FC236}">
                  <a16:creationId xmlns:a16="http://schemas.microsoft.com/office/drawing/2014/main" id="{74B940A5-003B-4C5C-8FC0-8A46B1DC9761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5" name="Prostokąt 84">
              <a:extLst>
                <a:ext uri="{FF2B5EF4-FFF2-40B4-BE49-F238E27FC236}">
                  <a16:creationId xmlns:a16="http://schemas.microsoft.com/office/drawing/2014/main" id="{98BF931B-B18B-450E-A5B5-B8635DE99CC5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6" name="Prostokąt 85">
              <a:extLst>
                <a:ext uri="{FF2B5EF4-FFF2-40B4-BE49-F238E27FC236}">
                  <a16:creationId xmlns:a16="http://schemas.microsoft.com/office/drawing/2014/main" id="{6A214277-8D06-48AA-8E0F-BA46B2726CBA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7" name="Prostokąt 86">
              <a:extLst>
                <a:ext uri="{FF2B5EF4-FFF2-40B4-BE49-F238E27FC236}">
                  <a16:creationId xmlns:a16="http://schemas.microsoft.com/office/drawing/2014/main" id="{1CB04B4B-8F84-4CE8-9C5B-12F9EE42313B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88" name="Grupa 87">
            <a:extLst>
              <a:ext uri="{FF2B5EF4-FFF2-40B4-BE49-F238E27FC236}">
                <a16:creationId xmlns:a16="http://schemas.microsoft.com/office/drawing/2014/main" id="{8401DBF8-3348-459E-8CA3-15B73A6FED5F}"/>
              </a:ext>
            </a:extLst>
          </p:cNvPr>
          <p:cNvGrpSpPr/>
          <p:nvPr/>
        </p:nvGrpSpPr>
        <p:grpSpPr>
          <a:xfrm>
            <a:off x="2428614" y="5250811"/>
            <a:ext cx="671116" cy="184561"/>
            <a:chOff x="1593909" y="4943248"/>
            <a:chExt cx="671116" cy="184561"/>
          </a:xfrm>
        </p:grpSpPr>
        <p:sp>
          <p:nvSpPr>
            <p:cNvPr id="89" name="Prostokąt 88">
              <a:extLst>
                <a:ext uri="{FF2B5EF4-FFF2-40B4-BE49-F238E27FC236}">
                  <a16:creationId xmlns:a16="http://schemas.microsoft.com/office/drawing/2014/main" id="{BA48A529-B38B-4992-BFD4-4959E5FDDBA1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0" name="Prostokąt 89">
              <a:extLst>
                <a:ext uri="{FF2B5EF4-FFF2-40B4-BE49-F238E27FC236}">
                  <a16:creationId xmlns:a16="http://schemas.microsoft.com/office/drawing/2014/main" id="{DEB86ADC-FD05-444B-820D-83B9E9252DD4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1" name="Prostokąt 90">
              <a:extLst>
                <a:ext uri="{FF2B5EF4-FFF2-40B4-BE49-F238E27FC236}">
                  <a16:creationId xmlns:a16="http://schemas.microsoft.com/office/drawing/2014/main" id="{E6F6CB71-9DB7-4BBB-A3A2-AE44F9ABAB58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2" name="Prostokąt 91">
              <a:extLst>
                <a:ext uri="{FF2B5EF4-FFF2-40B4-BE49-F238E27FC236}">
                  <a16:creationId xmlns:a16="http://schemas.microsoft.com/office/drawing/2014/main" id="{2E5B0B21-FC94-49BB-BDB3-7FA84D5CBD9E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3" name="Grupa 92">
            <a:extLst>
              <a:ext uri="{FF2B5EF4-FFF2-40B4-BE49-F238E27FC236}">
                <a16:creationId xmlns:a16="http://schemas.microsoft.com/office/drawing/2014/main" id="{8977CE34-2610-46D2-88D2-50FD1C29FC30}"/>
              </a:ext>
            </a:extLst>
          </p:cNvPr>
          <p:cNvGrpSpPr/>
          <p:nvPr/>
        </p:nvGrpSpPr>
        <p:grpSpPr>
          <a:xfrm>
            <a:off x="3265417" y="5250808"/>
            <a:ext cx="671116" cy="184561"/>
            <a:chOff x="1593909" y="4943248"/>
            <a:chExt cx="671116" cy="184561"/>
          </a:xfrm>
        </p:grpSpPr>
        <p:sp>
          <p:nvSpPr>
            <p:cNvPr id="94" name="Prostokąt 93">
              <a:extLst>
                <a:ext uri="{FF2B5EF4-FFF2-40B4-BE49-F238E27FC236}">
                  <a16:creationId xmlns:a16="http://schemas.microsoft.com/office/drawing/2014/main" id="{16890959-633B-479E-98BC-2BA09928004D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5" name="Prostokąt 94">
              <a:extLst>
                <a:ext uri="{FF2B5EF4-FFF2-40B4-BE49-F238E27FC236}">
                  <a16:creationId xmlns:a16="http://schemas.microsoft.com/office/drawing/2014/main" id="{C0755966-FC9B-49DD-AB9F-34952BD130EF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6" name="Prostokąt 95">
              <a:extLst>
                <a:ext uri="{FF2B5EF4-FFF2-40B4-BE49-F238E27FC236}">
                  <a16:creationId xmlns:a16="http://schemas.microsoft.com/office/drawing/2014/main" id="{408B31B5-A957-4E0A-80C6-84AEA868AB51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7" name="Prostokąt 96">
              <a:extLst>
                <a:ext uri="{FF2B5EF4-FFF2-40B4-BE49-F238E27FC236}">
                  <a16:creationId xmlns:a16="http://schemas.microsoft.com/office/drawing/2014/main" id="{B0356D94-FA1E-4935-9E2E-FD336ACF5006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98" name="Grupa 97">
            <a:extLst>
              <a:ext uri="{FF2B5EF4-FFF2-40B4-BE49-F238E27FC236}">
                <a16:creationId xmlns:a16="http://schemas.microsoft.com/office/drawing/2014/main" id="{878EFF3A-8C0E-461A-B812-BE323D4ADA5C}"/>
              </a:ext>
            </a:extLst>
          </p:cNvPr>
          <p:cNvGrpSpPr/>
          <p:nvPr/>
        </p:nvGrpSpPr>
        <p:grpSpPr>
          <a:xfrm>
            <a:off x="4098030" y="5250805"/>
            <a:ext cx="671116" cy="184561"/>
            <a:chOff x="1593909" y="4943248"/>
            <a:chExt cx="671116" cy="184561"/>
          </a:xfrm>
        </p:grpSpPr>
        <p:sp>
          <p:nvSpPr>
            <p:cNvPr id="99" name="Prostokąt 98">
              <a:extLst>
                <a:ext uri="{FF2B5EF4-FFF2-40B4-BE49-F238E27FC236}">
                  <a16:creationId xmlns:a16="http://schemas.microsoft.com/office/drawing/2014/main" id="{AB3238DB-15D5-4A4B-9BA5-076395DBD81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0" name="Prostokąt 99">
              <a:extLst>
                <a:ext uri="{FF2B5EF4-FFF2-40B4-BE49-F238E27FC236}">
                  <a16:creationId xmlns:a16="http://schemas.microsoft.com/office/drawing/2014/main" id="{243AC436-206A-4972-8C5D-8D1517D6C4EF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1" name="Prostokąt 100">
              <a:extLst>
                <a:ext uri="{FF2B5EF4-FFF2-40B4-BE49-F238E27FC236}">
                  <a16:creationId xmlns:a16="http://schemas.microsoft.com/office/drawing/2014/main" id="{087185F7-5A55-46BD-9E81-D8EB156C27E4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2" name="Prostokąt 101">
              <a:extLst>
                <a:ext uri="{FF2B5EF4-FFF2-40B4-BE49-F238E27FC236}">
                  <a16:creationId xmlns:a16="http://schemas.microsoft.com/office/drawing/2014/main" id="{F2C94FF4-6DEC-48BE-9BB5-2B8069665251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3" name="Grupa 102">
            <a:extLst>
              <a:ext uri="{FF2B5EF4-FFF2-40B4-BE49-F238E27FC236}">
                <a16:creationId xmlns:a16="http://schemas.microsoft.com/office/drawing/2014/main" id="{00539966-25A7-467F-B289-08722C94DCB9}"/>
              </a:ext>
            </a:extLst>
          </p:cNvPr>
          <p:cNvGrpSpPr/>
          <p:nvPr/>
        </p:nvGrpSpPr>
        <p:grpSpPr>
          <a:xfrm>
            <a:off x="1597582" y="5558366"/>
            <a:ext cx="671116" cy="184561"/>
            <a:chOff x="1593909" y="4943248"/>
            <a:chExt cx="671116" cy="184561"/>
          </a:xfrm>
        </p:grpSpPr>
        <p:sp>
          <p:nvSpPr>
            <p:cNvPr id="104" name="Prostokąt 103">
              <a:extLst>
                <a:ext uri="{FF2B5EF4-FFF2-40B4-BE49-F238E27FC236}">
                  <a16:creationId xmlns:a16="http://schemas.microsoft.com/office/drawing/2014/main" id="{4287A68B-9D77-4E24-A1C1-DE79EF677C3E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5" name="Prostokąt 104">
              <a:extLst>
                <a:ext uri="{FF2B5EF4-FFF2-40B4-BE49-F238E27FC236}">
                  <a16:creationId xmlns:a16="http://schemas.microsoft.com/office/drawing/2014/main" id="{90352355-FA2F-4B87-8227-81B9BF231D27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6" name="Prostokąt 105">
              <a:extLst>
                <a:ext uri="{FF2B5EF4-FFF2-40B4-BE49-F238E27FC236}">
                  <a16:creationId xmlns:a16="http://schemas.microsoft.com/office/drawing/2014/main" id="{0EF70016-B338-407D-A7C7-F7786C3D63DE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7" name="Prostokąt 106">
              <a:extLst>
                <a:ext uri="{FF2B5EF4-FFF2-40B4-BE49-F238E27FC236}">
                  <a16:creationId xmlns:a16="http://schemas.microsoft.com/office/drawing/2014/main" id="{9D21B982-C36C-4C86-8FDD-96D5DC208E3E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8" name="Grupa 107">
            <a:extLst>
              <a:ext uri="{FF2B5EF4-FFF2-40B4-BE49-F238E27FC236}">
                <a16:creationId xmlns:a16="http://schemas.microsoft.com/office/drawing/2014/main" id="{411BBA54-79D8-410D-B0CB-F77C3A4EC2BA}"/>
              </a:ext>
            </a:extLst>
          </p:cNvPr>
          <p:cNvGrpSpPr/>
          <p:nvPr/>
        </p:nvGrpSpPr>
        <p:grpSpPr>
          <a:xfrm>
            <a:off x="2432287" y="5558366"/>
            <a:ext cx="671116" cy="184561"/>
            <a:chOff x="1593909" y="4943248"/>
            <a:chExt cx="671116" cy="184561"/>
          </a:xfrm>
        </p:grpSpPr>
        <p:sp>
          <p:nvSpPr>
            <p:cNvPr id="109" name="Prostokąt 108">
              <a:extLst>
                <a:ext uri="{FF2B5EF4-FFF2-40B4-BE49-F238E27FC236}">
                  <a16:creationId xmlns:a16="http://schemas.microsoft.com/office/drawing/2014/main" id="{382E29FE-F04E-478B-8452-E53BCBA2BF4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0" name="Prostokąt 109">
              <a:extLst>
                <a:ext uri="{FF2B5EF4-FFF2-40B4-BE49-F238E27FC236}">
                  <a16:creationId xmlns:a16="http://schemas.microsoft.com/office/drawing/2014/main" id="{A948C570-3E42-4B50-84DE-4217807C2DEE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1" name="Prostokąt 110">
              <a:extLst>
                <a:ext uri="{FF2B5EF4-FFF2-40B4-BE49-F238E27FC236}">
                  <a16:creationId xmlns:a16="http://schemas.microsoft.com/office/drawing/2014/main" id="{FE1E1A1D-FEA3-4C0B-B226-DE63A2527021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2" name="Prostokąt 111">
              <a:extLst>
                <a:ext uri="{FF2B5EF4-FFF2-40B4-BE49-F238E27FC236}">
                  <a16:creationId xmlns:a16="http://schemas.microsoft.com/office/drawing/2014/main" id="{A69FA3E8-73CA-4765-A5A6-7AECC01BF079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13" name="Grupa 112">
            <a:extLst>
              <a:ext uri="{FF2B5EF4-FFF2-40B4-BE49-F238E27FC236}">
                <a16:creationId xmlns:a16="http://schemas.microsoft.com/office/drawing/2014/main" id="{6DD16D46-0E59-4344-A943-994FF8C0C738}"/>
              </a:ext>
            </a:extLst>
          </p:cNvPr>
          <p:cNvGrpSpPr/>
          <p:nvPr/>
        </p:nvGrpSpPr>
        <p:grpSpPr>
          <a:xfrm>
            <a:off x="3269090" y="5558363"/>
            <a:ext cx="671116" cy="184561"/>
            <a:chOff x="1593909" y="4943248"/>
            <a:chExt cx="671116" cy="184561"/>
          </a:xfrm>
        </p:grpSpPr>
        <p:sp>
          <p:nvSpPr>
            <p:cNvPr id="114" name="Prostokąt 113">
              <a:extLst>
                <a:ext uri="{FF2B5EF4-FFF2-40B4-BE49-F238E27FC236}">
                  <a16:creationId xmlns:a16="http://schemas.microsoft.com/office/drawing/2014/main" id="{5C23DF91-9825-4855-96A1-2143762495B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5" name="Prostokąt 114">
              <a:extLst>
                <a:ext uri="{FF2B5EF4-FFF2-40B4-BE49-F238E27FC236}">
                  <a16:creationId xmlns:a16="http://schemas.microsoft.com/office/drawing/2014/main" id="{250279F0-6622-46E2-90DB-2B23CE9DFE4A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6" name="Prostokąt 115">
              <a:extLst>
                <a:ext uri="{FF2B5EF4-FFF2-40B4-BE49-F238E27FC236}">
                  <a16:creationId xmlns:a16="http://schemas.microsoft.com/office/drawing/2014/main" id="{2F4B9104-A8CB-4BD8-8584-A2554C69901B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7" name="Prostokąt 116">
              <a:extLst>
                <a:ext uri="{FF2B5EF4-FFF2-40B4-BE49-F238E27FC236}">
                  <a16:creationId xmlns:a16="http://schemas.microsoft.com/office/drawing/2014/main" id="{B7333C63-1F93-4DB3-BD41-F0A3A3FE0FA5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18" name="Grupa 117">
            <a:extLst>
              <a:ext uri="{FF2B5EF4-FFF2-40B4-BE49-F238E27FC236}">
                <a16:creationId xmlns:a16="http://schemas.microsoft.com/office/drawing/2014/main" id="{A5D353DE-A79E-4F02-BA87-B088D7E4AD61}"/>
              </a:ext>
            </a:extLst>
          </p:cNvPr>
          <p:cNvGrpSpPr/>
          <p:nvPr/>
        </p:nvGrpSpPr>
        <p:grpSpPr>
          <a:xfrm>
            <a:off x="4101703" y="5558360"/>
            <a:ext cx="671116" cy="184561"/>
            <a:chOff x="1593909" y="4943248"/>
            <a:chExt cx="671116" cy="184561"/>
          </a:xfrm>
        </p:grpSpPr>
        <p:sp>
          <p:nvSpPr>
            <p:cNvPr id="119" name="Prostokąt 118">
              <a:extLst>
                <a:ext uri="{FF2B5EF4-FFF2-40B4-BE49-F238E27FC236}">
                  <a16:creationId xmlns:a16="http://schemas.microsoft.com/office/drawing/2014/main" id="{920F493F-E243-4938-A4D2-AAD710F87ED2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0" name="Prostokąt 119">
              <a:extLst>
                <a:ext uri="{FF2B5EF4-FFF2-40B4-BE49-F238E27FC236}">
                  <a16:creationId xmlns:a16="http://schemas.microsoft.com/office/drawing/2014/main" id="{4B9CAE9E-71EB-4F86-BF96-3D81C7BF89FF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1" name="Prostokąt 120">
              <a:extLst>
                <a:ext uri="{FF2B5EF4-FFF2-40B4-BE49-F238E27FC236}">
                  <a16:creationId xmlns:a16="http://schemas.microsoft.com/office/drawing/2014/main" id="{5E67E5A1-425F-4214-9063-844FCF7D2E16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2" name="Prostokąt 121">
              <a:extLst>
                <a:ext uri="{FF2B5EF4-FFF2-40B4-BE49-F238E27FC236}">
                  <a16:creationId xmlns:a16="http://schemas.microsoft.com/office/drawing/2014/main" id="{41F98AEB-1D25-42DE-86FE-7589BD505074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23" name="Grupa 122">
            <a:extLst>
              <a:ext uri="{FF2B5EF4-FFF2-40B4-BE49-F238E27FC236}">
                <a16:creationId xmlns:a16="http://schemas.microsoft.com/office/drawing/2014/main" id="{084C4C2C-A05F-4D1C-AC1A-0FCA6AC05C7C}"/>
              </a:ext>
            </a:extLst>
          </p:cNvPr>
          <p:cNvGrpSpPr/>
          <p:nvPr/>
        </p:nvGrpSpPr>
        <p:grpSpPr>
          <a:xfrm>
            <a:off x="1593909" y="5865271"/>
            <a:ext cx="671116" cy="184561"/>
            <a:chOff x="1593909" y="4943248"/>
            <a:chExt cx="671116" cy="184561"/>
          </a:xfrm>
        </p:grpSpPr>
        <p:sp>
          <p:nvSpPr>
            <p:cNvPr id="124" name="Prostokąt 123">
              <a:extLst>
                <a:ext uri="{FF2B5EF4-FFF2-40B4-BE49-F238E27FC236}">
                  <a16:creationId xmlns:a16="http://schemas.microsoft.com/office/drawing/2014/main" id="{7AA8DFBE-27BF-4F51-882D-E02F21AD92B5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5" name="Prostokąt 124">
              <a:extLst>
                <a:ext uri="{FF2B5EF4-FFF2-40B4-BE49-F238E27FC236}">
                  <a16:creationId xmlns:a16="http://schemas.microsoft.com/office/drawing/2014/main" id="{A1E521BB-0B09-4664-92C3-3CAAB1D818C9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6" name="Prostokąt 125">
              <a:extLst>
                <a:ext uri="{FF2B5EF4-FFF2-40B4-BE49-F238E27FC236}">
                  <a16:creationId xmlns:a16="http://schemas.microsoft.com/office/drawing/2014/main" id="{B22422D0-FBA7-4B81-BDE6-316F956BF14F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27" name="Prostokąt 126">
              <a:extLst>
                <a:ext uri="{FF2B5EF4-FFF2-40B4-BE49-F238E27FC236}">
                  <a16:creationId xmlns:a16="http://schemas.microsoft.com/office/drawing/2014/main" id="{0342514F-3A04-41FF-8ED5-87B2863466C9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28" name="Grupa 127">
            <a:extLst>
              <a:ext uri="{FF2B5EF4-FFF2-40B4-BE49-F238E27FC236}">
                <a16:creationId xmlns:a16="http://schemas.microsoft.com/office/drawing/2014/main" id="{853FB34A-1BFA-41A2-A200-338920B62D65}"/>
              </a:ext>
            </a:extLst>
          </p:cNvPr>
          <p:cNvGrpSpPr/>
          <p:nvPr/>
        </p:nvGrpSpPr>
        <p:grpSpPr>
          <a:xfrm>
            <a:off x="2428614" y="5865271"/>
            <a:ext cx="671116" cy="184561"/>
            <a:chOff x="1593909" y="4943248"/>
            <a:chExt cx="671116" cy="184561"/>
          </a:xfrm>
        </p:grpSpPr>
        <p:sp>
          <p:nvSpPr>
            <p:cNvPr id="129" name="Prostokąt 128">
              <a:extLst>
                <a:ext uri="{FF2B5EF4-FFF2-40B4-BE49-F238E27FC236}">
                  <a16:creationId xmlns:a16="http://schemas.microsoft.com/office/drawing/2014/main" id="{5A6233EC-350E-4CE0-AB86-4A7619F4618F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0" name="Prostokąt 129">
              <a:extLst>
                <a:ext uri="{FF2B5EF4-FFF2-40B4-BE49-F238E27FC236}">
                  <a16:creationId xmlns:a16="http://schemas.microsoft.com/office/drawing/2014/main" id="{94A7C8DF-0FE0-4434-BC7A-8F95EC513FB5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1" name="Prostokąt 130">
              <a:extLst>
                <a:ext uri="{FF2B5EF4-FFF2-40B4-BE49-F238E27FC236}">
                  <a16:creationId xmlns:a16="http://schemas.microsoft.com/office/drawing/2014/main" id="{4B36FBD4-8416-4F1B-9BB9-369403CE001D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2" name="Prostokąt 131">
              <a:extLst>
                <a:ext uri="{FF2B5EF4-FFF2-40B4-BE49-F238E27FC236}">
                  <a16:creationId xmlns:a16="http://schemas.microsoft.com/office/drawing/2014/main" id="{85281F7F-4D03-4759-8FAD-B91872B57AB8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33" name="Grupa 132">
            <a:extLst>
              <a:ext uri="{FF2B5EF4-FFF2-40B4-BE49-F238E27FC236}">
                <a16:creationId xmlns:a16="http://schemas.microsoft.com/office/drawing/2014/main" id="{DEE39AC4-2FD8-42AE-B989-699E0EA49044}"/>
              </a:ext>
            </a:extLst>
          </p:cNvPr>
          <p:cNvGrpSpPr/>
          <p:nvPr/>
        </p:nvGrpSpPr>
        <p:grpSpPr>
          <a:xfrm>
            <a:off x="3265417" y="5865268"/>
            <a:ext cx="671116" cy="184561"/>
            <a:chOff x="1593909" y="4943248"/>
            <a:chExt cx="671116" cy="184561"/>
          </a:xfrm>
        </p:grpSpPr>
        <p:sp>
          <p:nvSpPr>
            <p:cNvPr id="134" name="Prostokąt 133">
              <a:extLst>
                <a:ext uri="{FF2B5EF4-FFF2-40B4-BE49-F238E27FC236}">
                  <a16:creationId xmlns:a16="http://schemas.microsoft.com/office/drawing/2014/main" id="{8F4B4EEE-90DE-416E-9373-3E0C2C0FD497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5" name="Prostokąt 134">
              <a:extLst>
                <a:ext uri="{FF2B5EF4-FFF2-40B4-BE49-F238E27FC236}">
                  <a16:creationId xmlns:a16="http://schemas.microsoft.com/office/drawing/2014/main" id="{A3679A05-D483-49B7-A64D-863A39391535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6" name="Prostokąt 135">
              <a:extLst>
                <a:ext uri="{FF2B5EF4-FFF2-40B4-BE49-F238E27FC236}">
                  <a16:creationId xmlns:a16="http://schemas.microsoft.com/office/drawing/2014/main" id="{AA0B9820-EB3A-45AD-98A3-A68DFB9A0EB1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7" name="Prostokąt 136">
              <a:extLst>
                <a:ext uri="{FF2B5EF4-FFF2-40B4-BE49-F238E27FC236}">
                  <a16:creationId xmlns:a16="http://schemas.microsoft.com/office/drawing/2014/main" id="{EC2799B4-7DE8-46CE-8D6C-611E93E09F74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38" name="Grupa 137">
            <a:extLst>
              <a:ext uri="{FF2B5EF4-FFF2-40B4-BE49-F238E27FC236}">
                <a16:creationId xmlns:a16="http://schemas.microsoft.com/office/drawing/2014/main" id="{241FABC4-8B36-4F0D-8543-71CE237BB965}"/>
              </a:ext>
            </a:extLst>
          </p:cNvPr>
          <p:cNvGrpSpPr/>
          <p:nvPr/>
        </p:nvGrpSpPr>
        <p:grpSpPr>
          <a:xfrm>
            <a:off x="4098030" y="5865265"/>
            <a:ext cx="671116" cy="184561"/>
            <a:chOff x="1593909" y="4943248"/>
            <a:chExt cx="671116" cy="184561"/>
          </a:xfrm>
        </p:grpSpPr>
        <p:sp>
          <p:nvSpPr>
            <p:cNvPr id="139" name="Prostokąt 138">
              <a:extLst>
                <a:ext uri="{FF2B5EF4-FFF2-40B4-BE49-F238E27FC236}">
                  <a16:creationId xmlns:a16="http://schemas.microsoft.com/office/drawing/2014/main" id="{B0A29750-D150-4E99-9B1F-52B452042723}"/>
                </a:ext>
              </a:extLst>
            </p:cNvPr>
            <p:cNvSpPr/>
            <p:nvPr/>
          </p:nvSpPr>
          <p:spPr>
            <a:xfrm>
              <a:off x="1593909" y="4943251"/>
              <a:ext cx="167779" cy="18455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0" name="Prostokąt 139">
              <a:extLst>
                <a:ext uri="{FF2B5EF4-FFF2-40B4-BE49-F238E27FC236}">
                  <a16:creationId xmlns:a16="http://schemas.microsoft.com/office/drawing/2014/main" id="{20F0D0A8-68CE-4973-8473-BF60FB3ABE16}"/>
                </a:ext>
              </a:extLst>
            </p:cNvPr>
            <p:cNvSpPr/>
            <p:nvPr/>
          </p:nvSpPr>
          <p:spPr>
            <a:xfrm>
              <a:off x="1761688" y="4943249"/>
              <a:ext cx="167779" cy="18455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1" name="Prostokąt 140">
              <a:extLst>
                <a:ext uri="{FF2B5EF4-FFF2-40B4-BE49-F238E27FC236}">
                  <a16:creationId xmlns:a16="http://schemas.microsoft.com/office/drawing/2014/main" id="{3832CC1B-E4D5-4591-A766-F909807F72ED}"/>
                </a:ext>
              </a:extLst>
            </p:cNvPr>
            <p:cNvSpPr/>
            <p:nvPr/>
          </p:nvSpPr>
          <p:spPr>
            <a:xfrm>
              <a:off x="1929467" y="4943248"/>
              <a:ext cx="167779" cy="184559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42" name="Prostokąt 141">
              <a:extLst>
                <a:ext uri="{FF2B5EF4-FFF2-40B4-BE49-F238E27FC236}">
                  <a16:creationId xmlns:a16="http://schemas.microsoft.com/office/drawing/2014/main" id="{8DEBABE7-3070-4F72-8922-091DF05DCA63}"/>
                </a:ext>
              </a:extLst>
            </p:cNvPr>
            <p:cNvSpPr/>
            <p:nvPr/>
          </p:nvSpPr>
          <p:spPr>
            <a:xfrm>
              <a:off x="2097246" y="4943248"/>
              <a:ext cx="167779" cy="18455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43" name="Prostokąt 142">
            <a:extLst>
              <a:ext uri="{FF2B5EF4-FFF2-40B4-BE49-F238E27FC236}">
                <a16:creationId xmlns:a16="http://schemas.microsoft.com/office/drawing/2014/main" id="{79700178-D54A-40CD-80EC-480471B7D4BB}"/>
              </a:ext>
            </a:extLst>
          </p:cNvPr>
          <p:cNvSpPr/>
          <p:nvPr/>
        </p:nvSpPr>
        <p:spPr>
          <a:xfrm>
            <a:off x="1761687" y="295292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4" name="Prostokąt 143">
            <a:extLst>
              <a:ext uri="{FF2B5EF4-FFF2-40B4-BE49-F238E27FC236}">
                <a16:creationId xmlns:a16="http://schemas.microsoft.com/office/drawing/2014/main" id="{9FE76331-5CA4-4B39-8793-84414C8EF8FE}"/>
              </a:ext>
            </a:extLst>
          </p:cNvPr>
          <p:cNvSpPr/>
          <p:nvPr/>
        </p:nvSpPr>
        <p:spPr>
          <a:xfrm>
            <a:off x="1929466" y="295292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5" name="Prostokąt 144">
            <a:extLst>
              <a:ext uri="{FF2B5EF4-FFF2-40B4-BE49-F238E27FC236}">
                <a16:creationId xmlns:a16="http://schemas.microsoft.com/office/drawing/2014/main" id="{C5B01BFF-B8CB-46CF-AB0F-AEAE5DC3DECB}"/>
              </a:ext>
            </a:extLst>
          </p:cNvPr>
          <p:cNvSpPr/>
          <p:nvPr/>
        </p:nvSpPr>
        <p:spPr>
          <a:xfrm>
            <a:off x="2097244" y="295292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6" name="Prostokąt 145">
            <a:extLst>
              <a:ext uri="{FF2B5EF4-FFF2-40B4-BE49-F238E27FC236}">
                <a16:creationId xmlns:a16="http://schemas.microsoft.com/office/drawing/2014/main" id="{4BFB7925-BCE5-4F90-A79F-0F4C2DF4364E}"/>
              </a:ext>
            </a:extLst>
          </p:cNvPr>
          <p:cNvSpPr/>
          <p:nvPr/>
        </p:nvSpPr>
        <p:spPr>
          <a:xfrm>
            <a:off x="2265023" y="295292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7" name="Prostokąt 146">
            <a:extLst>
              <a:ext uri="{FF2B5EF4-FFF2-40B4-BE49-F238E27FC236}">
                <a16:creationId xmlns:a16="http://schemas.microsoft.com/office/drawing/2014/main" id="{41514DE1-3DC8-4430-802D-3453430146C7}"/>
              </a:ext>
            </a:extLst>
          </p:cNvPr>
          <p:cNvSpPr/>
          <p:nvPr/>
        </p:nvSpPr>
        <p:spPr>
          <a:xfrm>
            <a:off x="2432801" y="2952919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8" name="Prostokąt 147">
            <a:extLst>
              <a:ext uri="{FF2B5EF4-FFF2-40B4-BE49-F238E27FC236}">
                <a16:creationId xmlns:a16="http://schemas.microsoft.com/office/drawing/2014/main" id="{59648557-5627-4820-9853-B688A167204E}"/>
              </a:ext>
            </a:extLst>
          </p:cNvPr>
          <p:cNvSpPr/>
          <p:nvPr/>
        </p:nvSpPr>
        <p:spPr>
          <a:xfrm>
            <a:off x="2600580" y="2952917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9" name="Prostokąt 148">
            <a:extLst>
              <a:ext uri="{FF2B5EF4-FFF2-40B4-BE49-F238E27FC236}">
                <a16:creationId xmlns:a16="http://schemas.microsoft.com/office/drawing/2014/main" id="{ED11FFAC-223C-4722-B133-5D66D2F07B99}"/>
              </a:ext>
            </a:extLst>
          </p:cNvPr>
          <p:cNvSpPr/>
          <p:nvPr/>
        </p:nvSpPr>
        <p:spPr>
          <a:xfrm>
            <a:off x="2768358" y="2952917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0" name="Prostokąt 149">
            <a:extLst>
              <a:ext uri="{FF2B5EF4-FFF2-40B4-BE49-F238E27FC236}">
                <a16:creationId xmlns:a16="http://schemas.microsoft.com/office/drawing/2014/main" id="{9CAFA8F8-D013-410E-9BF5-1BBBBFC42D07}"/>
              </a:ext>
            </a:extLst>
          </p:cNvPr>
          <p:cNvSpPr/>
          <p:nvPr/>
        </p:nvSpPr>
        <p:spPr>
          <a:xfrm>
            <a:off x="2931951" y="2952917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1" name="Prostokąt 150">
            <a:extLst>
              <a:ext uri="{FF2B5EF4-FFF2-40B4-BE49-F238E27FC236}">
                <a16:creationId xmlns:a16="http://schemas.microsoft.com/office/drawing/2014/main" id="{D3206C60-850B-4B89-8AEC-BEC4BD08B421}"/>
              </a:ext>
            </a:extLst>
          </p:cNvPr>
          <p:cNvSpPr/>
          <p:nvPr/>
        </p:nvSpPr>
        <p:spPr>
          <a:xfrm>
            <a:off x="3099729" y="2952915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2" name="Prostokąt 151">
            <a:extLst>
              <a:ext uri="{FF2B5EF4-FFF2-40B4-BE49-F238E27FC236}">
                <a16:creationId xmlns:a16="http://schemas.microsoft.com/office/drawing/2014/main" id="{8F30A670-52A4-42ED-8EC1-ECBA5E57D24D}"/>
              </a:ext>
            </a:extLst>
          </p:cNvPr>
          <p:cNvSpPr/>
          <p:nvPr/>
        </p:nvSpPr>
        <p:spPr>
          <a:xfrm>
            <a:off x="3267508" y="295291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3" name="Prostokąt 152">
            <a:extLst>
              <a:ext uri="{FF2B5EF4-FFF2-40B4-BE49-F238E27FC236}">
                <a16:creationId xmlns:a16="http://schemas.microsoft.com/office/drawing/2014/main" id="{3F3E57F1-A146-4A94-BA58-DCD541B4F6CF}"/>
              </a:ext>
            </a:extLst>
          </p:cNvPr>
          <p:cNvSpPr/>
          <p:nvPr/>
        </p:nvSpPr>
        <p:spPr>
          <a:xfrm>
            <a:off x="3435286" y="295291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4" name="Prostokąt 153">
            <a:extLst>
              <a:ext uri="{FF2B5EF4-FFF2-40B4-BE49-F238E27FC236}">
                <a16:creationId xmlns:a16="http://schemas.microsoft.com/office/drawing/2014/main" id="{3C6D23F6-808F-4B34-9562-30D5C1661BD1}"/>
              </a:ext>
            </a:extLst>
          </p:cNvPr>
          <p:cNvSpPr/>
          <p:nvPr/>
        </p:nvSpPr>
        <p:spPr>
          <a:xfrm>
            <a:off x="3598878" y="2952913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5" name="Prostokąt 154">
            <a:extLst>
              <a:ext uri="{FF2B5EF4-FFF2-40B4-BE49-F238E27FC236}">
                <a16:creationId xmlns:a16="http://schemas.microsoft.com/office/drawing/2014/main" id="{4EE0C86F-C508-475B-BE0D-5EBC55419BE8}"/>
              </a:ext>
            </a:extLst>
          </p:cNvPr>
          <p:cNvSpPr/>
          <p:nvPr/>
        </p:nvSpPr>
        <p:spPr>
          <a:xfrm>
            <a:off x="3766656" y="2952911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6" name="Prostokąt 155">
            <a:extLst>
              <a:ext uri="{FF2B5EF4-FFF2-40B4-BE49-F238E27FC236}">
                <a16:creationId xmlns:a16="http://schemas.microsoft.com/office/drawing/2014/main" id="{522B8D6C-CC40-4D95-9DC4-C39AF8EC5CF5}"/>
              </a:ext>
            </a:extLst>
          </p:cNvPr>
          <p:cNvSpPr/>
          <p:nvPr/>
        </p:nvSpPr>
        <p:spPr>
          <a:xfrm>
            <a:off x="3934435" y="2952909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7" name="Prostokąt 156">
            <a:extLst>
              <a:ext uri="{FF2B5EF4-FFF2-40B4-BE49-F238E27FC236}">
                <a16:creationId xmlns:a16="http://schemas.microsoft.com/office/drawing/2014/main" id="{C050C4C3-EE93-4BBD-9A27-212515DC8D79}"/>
              </a:ext>
            </a:extLst>
          </p:cNvPr>
          <p:cNvSpPr/>
          <p:nvPr/>
        </p:nvSpPr>
        <p:spPr>
          <a:xfrm>
            <a:off x="4102213" y="2952909"/>
            <a:ext cx="167779" cy="3691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6644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2982BF-43F3-4F5E-9B5D-EC3EEFDF7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Zasoby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2F564A-7BC7-4F12-9BD2-605A9CAAC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Utworzenie zasobu wymaga kilku etapów: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40DA80B-9B65-45AD-8FF5-760900E09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B60FB1D-C0EF-41FE-83BD-B54F9E08539B}"/>
              </a:ext>
            </a:extLst>
          </p:cNvPr>
          <p:cNvSpPr txBox="1"/>
          <p:nvPr/>
        </p:nvSpPr>
        <p:spPr>
          <a:xfrm>
            <a:off x="2661409" y="1786633"/>
            <a:ext cx="228180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Utwórz obiekt zasobu</a:t>
            </a:r>
          </a:p>
          <a:p>
            <a:pPr algn="ctr"/>
            <a:r>
              <a:rPr lang="pl-PL" dirty="0" err="1">
                <a:solidFill>
                  <a:srgbClr val="FF0000"/>
                </a:solidFill>
              </a:rPr>
              <a:t>VkBuffer</a:t>
            </a:r>
            <a:r>
              <a:rPr lang="pl-PL" dirty="0"/>
              <a:t>, </a:t>
            </a:r>
            <a:r>
              <a:rPr lang="pl-PL" dirty="0" err="1">
                <a:solidFill>
                  <a:srgbClr val="FF0000"/>
                </a:solidFill>
              </a:rPr>
              <a:t>VkImage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1F925AF-1D3F-4F84-A3B3-65E0BF927CB0}"/>
              </a:ext>
            </a:extLst>
          </p:cNvPr>
          <p:cNvSpPr txBox="1"/>
          <p:nvPr/>
        </p:nvSpPr>
        <p:spPr>
          <a:xfrm>
            <a:off x="4288873" y="2967335"/>
            <a:ext cx="370548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dirty="0"/>
              <a:t>Odpytaj go o:</a:t>
            </a:r>
          </a:p>
          <a:p>
            <a:pPr marL="285750" indent="-285750">
              <a:buFontTx/>
              <a:buChar char="-"/>
            </a:pPr>
            <a:r>
              <a:rPr lang="pl-PL" dirty="0"/>
              <a:t>Wspierane typy pamięci</a:t>
            </a:r>
          </a:p>
          <a:p>
            <a:pPr marL="285750" indent="-285750">
              <a:buFontTx/>
              <a:buChar char="-"/>
            </a:pPr>
            <a:r>
              <a:rPr lang="pl-PL" dirty="0"/>
              <a:t>Wymagany rozmiar i wyrównanie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B903028-A31A-4592-96C6-AAF1F159E263}"/>
              </a:ext>
            </a:extLst>
          </p:cNvPr>
          <p:cNvSpPr txBox="1"/>
          <p:nvPr/>
        </p:nvSpPr>
        <p:spPr>
          <a:xfrm>
            <a:off x="5000713" y="4500586"/>
            <a:ext cx="228180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/>
              <a:t>Zaalokuj blok pamięci</a:t>
            </a:r>
          </a:p>
          <a:p>
            <a:pPr algn="ctr"/>
            <a:r>
              <a:rPr lang="pl-PL" dirty="0" err="1">
                <a:solidFill>
                  <a:srgbClr val="FF0000"/>
                </a:solidFill>
              </a:rPr>
              <a:t>VkDeviceMemory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0E2E3C8-57F4-455C-99CD-6CD8D7785C56}"/>
              </a:ext>
            </a:extLst>
          </p:cNvPr>
          <p:cNvSpPr txBox="1"/>
          <p:nvPr/>
        </p:nvSpPr>
        <p:spPr>
          <a:xfrm>
            <a:off x="2661409" y="5794696"/>
            <a:ext cx="2281805" cy="3775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dirty="0" err="1"/>
              <a:t>Zbinduj</a:t>
            </a:r>
            <a:r>
              <a:rPr lang="pl-PL" dirty="0"/>
              <a:t> je razem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7EC53E40-7AB1-4AAC-9D1A-01E2988744F6}"/>
              </a:ext>
            </a:extLst>
          </p:cNvPr>
          <p:cNvCxnSpPr/>
          <p:nvPr/>
        </p:nvCxnSpPr>
        <p:spPr>
          <a:xfrm>
            <a:off x="3271706" y="2432964"/>
            <a:ext cx="0" cy="33617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E73C5DC-05FA-44B0-B515-5EDFC844A976}"/>
              </a:ext>
            </a:extLst>
          </p:cNvPr>
          <p:cNvCxnSpPr>
            <a:cxnSpLocks/>
          </p:cNvCxnSpPr>
          <p:nvPr/>
        </p:nvCxnSpPr>
        <p:spPr>
          <a:xfrm>
            <a:off x="4404220" y="2432964"/>
            <a:ext cx="900157" cy="53437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A8DA5251-5B79-4ED7-8406-CB6B4D6DC631}"/>
              </a:ext>
            </a:extLst>
          </p:cNvPr>
          <p:cNvCxnSpPr/>
          <p:nvPr/>
        </p:nvCxnSpPr>
        <p:spPr>
          <a:xfrm>
            <a:off x="5427677" y="3890665"/>
            <a:ext cx="0" cy="60992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7821D58-50E4-4D27-850C-5C0541FE9DFA}"/>
              </a:ext>
            </a:extLst>
          </p:cNvPr>
          <p:cNvCxnSpPr>
            <a:cxnSpLocks/>
          </p:cNvCxnSpPr>
          <p:nvPr/>
        </p:nvCxnSpPr>
        <p:spPr>
          <a:xfrm flipH="1">
            <a:off x="4471333" y="5146917"/>
            <a:ext cx="871407" cy="6477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9185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F6E706-4F21-4DB0-B3A1-A832600AC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Pamięć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561F6CC-41DB-4478-A782-628A89DC4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Sprawdź listę rodzajów pamięci dostępnych w urządzeniu</a:t>
            </a:r>
          </a:p>
          <a:p>
            <a:pPr marL="342900" lvl="1" indent="0">
              <a:buNone/>
            </a:pPr>
            <a:r>
              <a:rPr lang="pl-PL" dirty="0"/>
              <a:t>Inna na kartach dyskretnych/zintegrowanych, inna na AMD/NVIDIA/Intel…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 err="1"/>
              <a:t>VkPhysicalDevice</a:t>
            </a:r>
            <a:endParaRPr lang="pl-PL" dirty="0"/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VkMemoryHeap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 err="1">
                <a:solidFill>
                  <a:srgbClr val="FF0000"/>
                </a:solidFill>
              </a:rPr>
              <a:t>VkMemoryHeap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  <a:p>
            <a:pPr lvl="2"/>
            <a:r>
              <a:rPr lang="pl-PL" dirty="0" err="1">
                <a:solidFill>
                  <a:srgbClr val="FF0000"/>
                </a:solidFill>
              </a:rPr>
              <a:t>VkMemoryType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782618E-0417-47BE-963C-6010A788A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27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194EC7A-06C6-4319-A17A-F27517C7C8AF}"/>
              </a:ext>
            </a:extLst>
          </p:cNvPr>
          <p:cNvSpPr txBox="1"/>
          <p:nvPr/>
        </p:nvSpPr>
        <p:spPr>
          <a:xfrm>
            <a:off x="4572000" y="3613151"/>
            <a:ext cx="2442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>
                <a:solidFill>
                  <a:srgbClr val="FF0000"/>
                </a:solidFill>
              </a:rPr>
              <a:t>size</a:t>
            </a:r>
            <a:r>
              <a:rPr lang="pl-PL" dirty="0"/>
              <a:t> – rozmiar w bajtach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3EA52E1-5A7D-408B-A20D-A8F4623BB6FE}"/>
              </a:ext>
            </a:extLst>
          </p:cNvPr>
          <p:cNvSpPr txBox="1"/>
          <p:nvPr/>
        </p:nvSpPr>
        <p:spPr>
          <a:xfrm>
            <a:off x="4572000" y="3980194"/>
            <a:ext cx="2791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>
                <a:solidFill>
                  <a:srgbClr val="FF0000"/>
                </a:solidFill>
              </a:rPr>
              <a:t>propertyFlags</a:t>
            </a:r>
            <a:r>
              <a:rPr lang="pl-PL" dirty="0"/>
              <a:t> – właściwości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4EBD5A1-EA3E-4C96-A3B6-83E1C03D3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869" y="2025650"/>
            <a:ext cx="1219200" cy="1219200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7A313BCE-02A0-4F68-82D4-69DB004BA897}"/>
              </a:ext>
            </a:extLst>
          </p:cNvPr>
          <p:cNvCxnSpPr/>
          <p:nvPr/>
        </p:nvCxnSpPr>
        <p:spPr>
          <a:xfrm>
            <a:off x="3187817" y="3800213"/>
            <a:ext cx="13254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9CD4DC5C-4869-4A76-A385-40C79444E034}"/>
              </a:ext>
            </a:extLst>
          </p:cNvPr>
          <p:cNvCxnSpPr/>
          <p:nvPr/>
        </p:nvCxnSpPr>
        <p:spPr>
          <a:xfrm>
            <a:off x="3187817" y="4195893"/>
            <a:ext cx="132546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216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76626D-F9B7-4A3C-95BE-B1D6DAF7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Pamięć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0F50B8-2B44-4C56-84F6-22264C049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VkMemoryType</a:t>
            </a:r>
            <a:r>
              <a:rPr lang="pl-PL" dirty="0"/>
              <a:t>::</a:t>
            </a:r>
            <a:r>
              <a:rPr lang="pl-PL" dirty="0" err="1"/>
              <a:t>propertyFlags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en-US" dirty="0">
                <a:solidFill>
                  <a:srgbClr val="FF0000"/>
                </a:solidFill>
              </a:rPr>
              <a:t>VK_MEMORY_PROPERTY_DEVICE_LOCAL_BIT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Pamięć lokalna dla GPU – szybki dostęp</a:t>
            </a:r>
          </a:p>
          <a:p>
            <a:pPr lvl="1"/>
            <a:r>
              <a:rPr lang="pl-PL" dirty="0"/>
              <a:t>„Device” znaczy układ graficzny – GPU</a:t>
            </a:r>
          </a:p>
          <a:p>
            <a:r>
              <a:rPr lang="en-US" dirty="0">
                <a:solidFill>
                  <a:srgbClr val="FF0000"/>
                </a:solidFill>
              </a:rPr>
              <a:t>VK_MEMORY_PROPERTY_HOST_VISIBLE_BIT</a:t>
            </a:r>
            <a:endParaRPr lang="pl-PL" dirty="0">
              <a:solidFill>
                <a:srgbClr val="FF0000"/>
              </a:solidFill>
            </a:endParaRPr>
          </a:p>
          <a:p>
            <a:pPr lvl="1"/>
            <a:r>
              <a:rPr lang="pl-PL" dirty="0"/>
              <a:t>Pamięć widoczna dla CPU – można mapować</a:t>
            </a:r>
          </a:p>
          <a:p>
            <a:pPr lvl="1"/>
            <a:r>
              <a:rPr lang="pl-PL" dirty="0"/>
              <a:t>„Host” znaczy procesor główny – CPU</a:t>
            </a:r>
          </a:p>
          <a:p>
            <a:endParaRPr lang="pl-PL" b="1" dirty="0"/>
          </a:p>
          <a:p>
            <a:r>
              <a:rPr lang="en-US" dirty="0">
                <a:solidFill>
                  <a:srgbClr val="FF0000"/>
                </a:solidFill>
              </a:rPr>
              <a:t>VK_MEMORY_PROPERTY_HOST_COHERENT_BIT</a:t>
            </a:r>
            <a:r>
              <a:rPr lang="pl-PL" dirty="0">
                <a:solidFill>
                  <a:srgbClr val="FF0000"/>
                </a:solidFill>
              </a:rPr>
              <a:t>…</a:t>
            </a:r>
          </a:p>
          <a:p>
            <a:r>
              <a:rPr lang="en-US" dirty="0">
                <a:solidFill>
                  <a:srgbClr val="FF0000"/>
                </a:solidFill>
              </a:rPr>
              <a:t>VK_MEMORY_PROPERTY_HOST_CACHED_BI</a:t>
            </a:r>
            <a:r>
              <a:rPr lang="pl-PL" dirty="0">
                <a:solidFill>
                  <a:srgbClr val="FF0000"/>
                </a:solidFill>
              </a:rPr>
              <a:t>T…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8E9EA5-1A67-48CA-9C8C-F414A4545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7308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7BF11A-DFD3-40FD-9711-FCE93C0A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Alokacja pamięci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300091-03AF-46D2-89B5-4F57AA075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Nie alokuj oddzielnego bloku dla każdego zasobu</a:t>
            </a:r>
          </a:p>
          <a:p>
            <a:r>
              <a:rPr lang="pl-PL" dirty="0"/>
              <a:t>Alokuj większe bloki i przydzielaj zasobom ich fragmenty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…lub użyj gotowej biblioteki: Vulkan Memory </a:t>
            </a:r>
            <a:r>
              <a:rPr lang="pl-PL" dirty="0" err="1"/>
              <a:t>Allocator</a:t>
            </a:r>
            <a:endParaRPr lang="pl-PL" dirty="0"/>
          </a:p>
          <a:p>
            <a:pPr marL="342900" lvl="1" indent="0">
              <a:buNone/>
            </a:pPr>
            <a:r>
              <a:rPr lang="pl-PL" sz="1800" dirty="0">
                <a:hlinkClick r:id="rId2"/>
              </a:rPr>
              <a:t>https://github.com/GPUOpen-LibrariesAndSDKs/VulkanMemoryAllocator/</a:t>
            </a:r>
            <a:endParaRPr lang="pl-PL" sz="1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BCE8129-2F8D-4A3F-B055-06C4BD64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29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8B78482-FBD7-4087-8CBB-ACB14E7FE431}"/>
              </a:ext>
            </a:extLst>
          </p:cNvPr>
          <p:cNvSpPr txBox="1"/>
          <p:nvPr/>
        </p:nvSpPr>
        <p:spPr>
          <a:xfrm>
            <a:off x="6877209" y="5526177"/>
            <a:ext cx="1638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Autoreklama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3759375-366B-4DDD-BC39-DABDC22ED189}"/>
              </a:ext>
            </a:extLst>
          </p:cNvPr>
          <p:cNvSpPr/>
          <p:nvPr/>
        </p:nvSpPr>
        <p:spPr>
          <a:xfrm>
            <a:off x="1300294" y="2869035"/>
            <a:ext cx="880843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463FF8E-03D6-4B2E-9C2E-CA6F84A5858F}"/>
              </a:ext>
            </a:extLst>
          </p:cNvPr>
          <p:cNvSpPr/>
          <p:nvPr/>
        </p:nvSpPr>
        <p:spPr>
          <a:xfrm>
            <a:off x="2249648" y="2869034"/>
            <a:ext cx="569053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E17709E3-ABB5-492B-B2B2-6FEF8F4460E9}"/>
              </a:ext>
            </a:extLst>
          </p:cNvPr>
          <p:cNvSpPr/>
          <p:nvPr/>
        </p:nvSpPr>
        <p:spPr>
          <a:xfrm>
            <a:off x="2887213" y="2869033"/>
            <a:ext cx="267048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89F559A-C6D3-4738-B0CC-BB3DD669FF42}"/>
              </a:ext>
            </a:extLst>
          </p:cNvPr>
          <p:cNvSpPr/>
          <p:nvPr/>
        </p:nvSpPr>
        <p:spPr>
          <a:xfrm>
            <a:off x="3222774" y="2869032"/>
            <a:ext cx="569054" cy="3103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BC960EF5-ED9D-4C06-9206-BC2ED5DB1917}"/>
              </a:ext>
            </a:extLst>
          </p:cNvPr>
          <p:cNvSpPr/>
          <p:nvPr/>
        </p:nvSpPr>
        <p:spPr>
          <a:xfrm>
            <a:off x="1199626" y="2785145"/>
            <a:ext cx="3976381" cy="4865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B9D6FBE2-0E74-4041-8CDB-4708E2BA9A14}"/>
              </a:ext>
            </a:extLst>
          </p:cNvPr>
          <p:cNvCxnSpPr>
            <a:cxnSpLocks/>
          </p:cNvCxnSpPr>
          <p:nvPr/>
        </p:nvCxnSpPr>
        <p:spPr>
          <a:xfrm flipH="1" flipV="1">
            <a:off x="6979640" y="5050172"/>
            <a:ext cx="285226" cy="4760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58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543EF6-F427-4831-B53F-0B3670C2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Synchronizacja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DC1F3F-7338-48F2-846F-539677928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Rodzaje obiektów synchronizujących: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VkFence</a:t>
            </a:r>
            <a:r>
              <a:rPr lang="pl-PL" dirty="0"/>
              <a:t> – z GPU do CPU</a:t>
            </a:r>
          </a:p>
          <a:p>
            <a:pPr marL="757238" lvl="1" indent="-457200"/>
            <a:r>
              <a:rPr lang="pl-PL" dirty="0"/>
              <a:t>Możemy zaczekać, aż </a:t>
            </a:r>
            <a:r>
              <a:rPr lang="pl-PL" dirty="0" err="1"/>
              <a:t>VkCommandBuffer</a:t>
            </a:r>
            <a:r>
              <a:rPr lang="pl-PL" dirty="0"/>
              <a:t> się wykona.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804C83-58D4-4875-A7A4-061A4C51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30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C15BD9D-09A1-4728-96F8-925F4CE3345C}"/>
              </a:ext>
            </a:extLst>
          </p:cNvPr>
          <p:cNvSpPr txBox="1"/>
          <p:nvPr/>
        </p:nvSpPr>
        <p:spPr>
          <a:xfrm>
            <a:off x="939568" y="3506598"/>
            <a:ext cx="5771626" cy="1169551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VkFence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fence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queue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1,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submitInfo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fence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vkWaitForFences(device, 1, &amp;fence, </a:t>
            </a:r>
            <a:r>
              <a:rPr lang="fr-FR" sz="1400" dirty="0">
                <a:solidFill>
                  <a:srgbClr val="6F008A"/>
                </a:solidFill>
                <a:latin typeface="Consolas" panose="020B0609020204030204" pitchFamily="49" charset="0"/>
              </a:rPr>
              <a:t>VK_TRUE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fr-FR" sz="1400" dirty="0">
                <a:solidFill>
                  <a:srgbClr val="6F008A"/>
                </a:solidFill>
                <a:latin typeface="Consolas" panose="020B0609020204030204" pitchFamily="49" charset="0"/>
              </a:rPr>
              <a:t>UINT64_MAX</a:t>
            </a:r>
            <a:r>
              <a:rPr lang="fr-FR" sz="1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pl-PL" sz="1400" dirty="0">
              <a:latin typeface="Consolas" panose="020B0609020204030204" pitchFamily="49" charset="0"/>
            </a:endParaRPr>
          </a:p>
        </p:txBody>
      </p:sp>
      <p:sp>
        <p:nvSpPr>
          <p:cNvPr id="6" name="Strzałka: zakrzywiona w prawo 5">
            <a:extLst>
              <a:ext uri="{FF2B5EF4-FFF2-40B4-BE49-F238E27FC236}">
                <a16:creationId xmlns:a16="http://schemas.microsoft.com/office/drawing/2014/main" id="{A61A9894-D77F-421F-B80F-A6D98C6072E1}"/>
              </a:ext>
            </a:extLst>
          </p:cNvPr>
          <p:cNvSpPr/>
          <p:nvPr/>
        </p:nvSpPr>
        <p:spPr>
          <a:xfrm>
            <a:off x="628650" y="4091730"/>
            <a:ext cx="243805" cy="48865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72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543EF6-F427-4831-B53F-0B3670C2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Synchronizacja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DC1F3F-7338-48F2-846F-539677928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Rodzaje obiektów synchronizujących: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VkFence</a:t>
            </a:r>
            <a:r>
              <a:rPr lang="pl-PL" dirty="0"/>
              <a:t> – z GPU do CPU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VkSemaphore</a:t>
            </a:r>
            <a:r>
              <a:rPr lang="pl-PL" dirty="0"/>
              <a:t> – z jednej do innej kolejki GPU</a:t>
            </a:r>
          </a:p>
          <a:p>
            <a:pPr marL="757238" lvl="1" indent="-457200"/>
            <a:r>
              <a:rPr lang="pl-PL" dirty="0" err="1"/>
              <a:t>Submit</a:t>
            </a:r>
            <a:r>
              <a:rPr lang="pl-PL" dirty="0"/>
              <a:t> przyjmuje listę </a:t>
            </a:r>
            <a:r>
              <a:rPr lang="pl-PL" dirty="0" err="1"/>
              <a:t>WaitSemaphores</a:t>
            </a:r>
            <a:r>
              <a:rPr lang="pl-PL" dirty="0"/>
              <a:t> i </a:t>
            </a:r>
            <a:r>
              <a:rPr lang="pl-PL" dirty="0" err="1"/>
              <a:t>SignalSemaphores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804C83-58D4-4875-A7A4-061A4C51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31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C15BD9D-09A1-4728-96F8-925F4CE3345C}"/>
              </a:ext>
            </a:extLst>
          </p:cNvPr>
          <p:cNvSpPr txBox="1"/>
          <p:nvPr/>
        </p:nvSpPr>
        <p:spPr>
          <a:xfrm>
            <a:off x="939568" y="3691156"/>
            <a:ext cx="4605556" cy="224676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VkSubmitInfo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 submit1, submit2;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submit1.signalSemaphoreCount = 1;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submit1.pSignalSemaphores =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(queue1, 1, &amp;submit1, fence1);</a:t>
            </a:r>
          </a:p>
          <a:p>
            <a:endParaRPr lang="pl-PL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submit2.waitSemaphoreCount = 1;</a:t>
            </a:r>
          </a:p>
          <a:p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submit2.pWaitSemaphores = &amp;</a:t>
            </a:r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semaphore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vkQueueSubmit</a:t>
            </a:r>
            <a:r>
              <a:rPr lang="pl-PL" sz="1400" dirty="0">
                <a:solidFill>
                  <a:srgbClr val="000000"/>
                </a:solidFill>
                <a:latin typeface="Consolas" panose="020B0609020204030204" pitchFamily="49" charset="0"/>
              </a:rPr>
              <a:t>(queue2, 1, &amp;submit2, fence2);</a:t>
            </a:r>
          </a:p>
        </p:txBody>
      </p:sp>
      <p:sp>
        <p:nvSpPr>
          <p:cNvPr id="6" name="Strzałka: zakrzywiona w prawo 5">
            <a:extLst>
              <a:ext uri="{FF2B5EF4-FFF2-40B4-BE49-F238E27FC236}">
                <a16:creationId xmlns:a16="http://schemas.microsoft.com/office/drawing/2014/main" id="{8FE5F4D0-C02D-4DF3-9597-13EACBCC6AD7}"/>
              </a:ext>
            </a:extLst>
          </p:cNvPr>
          <p:cNvSpPr/>
          <p:nvPr/>
        </p:nvSpPr>
        <p:spPr>
          <a:xfrm>
            <a:off x="628650" y="4888684"/>
            <a:ext cx="243805" cy="94166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5748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DC1F3F-7338-48F2-846F-539677928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Rodzaje obiektów synchronizujących: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VkFence</a:t>
            </a:r>
            <a:r>
              <a:rPr lang="pl-PL" dirty="0"/>
              <a:t> – z GPU do CPU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VkSemaphore</a:t>
            </a:r>
            <a:r>
              <a:rPr lang="pl-PL" dirty="0"/>
              <a:t> – z jednej do innej kolejki GPU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 err="1">
                <a:solidFill>
                  <a:srgbClr val="FF0000"/>
                </a:solidFill>
              </a:rPr>
              <a:t>VkEvent</a:t>
            </a:r>
            <a:r>
              <a:rPr lang="pl-PL" dirty="0"/>
              <a:t> – w ramach jednej kolejki GPU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Bariery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4543EF6-F427-4831-B53F-0B3670C24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Synchronizacja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5804C83-58D4-4875-A7A4-061A4C513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57192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487699-8DD4-48AA-A66C-C143A1433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4DD0BE-62C3-4670-9787-3FAE852C2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pl-PL" dirty="0"/>
              <a:t>Bariera to polecenie dotyczące określonego zasobu</a:t>
            </a:r>
          </a:p>
          <a:p>
            <a:pPr marL="457200" indent="-457200"/>
            <a:r>
              <a:rPr lang="pl-PL" dirty="0"/>
              <a:t>Niezbędne do synchronizacji między </a:t>
            </a:r>
            <a:r>
              <a:rPr lang="pl-PL" dirty="0" err="1"/>
              <a:t>użyciami</a:t>
            </a:r>
            <a:r>
              <a:rPr lang="pl-PL" dirty="0"/>
              <a:t> tego zasobu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Typowy przykład:</a:t>
            </a:r>
          </a:p>
          <a:p>
            <a:pPr marL="457200" indent="-457200"/>
            <a:endParaRPr lang="pl-PL" dirty="0"/>
          </a:p>
          <a:p>
            <a:pPr marL="757238" lvl="1" indent="-457200">
              <a:buFont typeface="+mj-lt"/>
              <a:buAutoNum type="arabicPeriod"/>
            </a:pPr>
            <a:r>
              <a:rPr lang="pl-PL" dirty="0"/>
              <a:t>Zapis (</a:t>
            </a:r>
            <a:r>
              <a:rPr lang="pl-PL" dirty="0" err="1"/>
              <a:t>renderowanie</a:t>
            </a:r>
            <a:r>
              <a:rPr lang="pl-PL" dirty="0"/>
              <a:t>) do </a:t>
            </a:r>
            <a:r>
              <a:rPr lang="pl-PL" dirty="0">
                <a:solidFill>
                  <a:srgbClr val="FF0000"/>
                </a:solidFill>
              </a:rPr>
              <a:t>image1</a:t>
            </a:r>
            <a:r>
              <a:rPr lang="pl-PL" dirty="0"/>
              <a:t> jako „</a:t>
            </a:r>
            <a:r>
              <a:rPr lang="pl-PL" dirty="0" err="1"/>
              <a:t>render</a:t>
            </a:r>
            <a:r>
              <a:rPr lang="pl-PL" dirty="0"/>
              <a:t> target”</a:t>
            </a:r>
            <a:br>
              <a:rPr lang="pl-PL" dirty="0"/>
            </a:br>
            <a:r>
              <a:rPr lang="pl-PL" dirty="0"/>
              <a:t>(</a:t>
            </a:r>
            <a:r>
              <a:rPr lang="pl-PL" dirty="0" err="1"/>
              <a:t>color</a:t>
            </a:r>
            <a:r>
              <a:rPr lang="pl-PL" dirty="0"/>
              <a:t> </a:t>
            </a:r>
            <a:r>
              <a:rPr lang="pl-PL" dirty="0" err="1"/>
              <a:t>attachment</a:t>
            </a:r>
            <a:r>
              <a:rPr lang="pl-PL" dirty="0"/>
              <a:t>)</a:t>
            </a:r>
          </a:p>
          <a:p>
            <a:pPr marL="757238" lvl="1" indent="-457200">
              <a:buFont typeface="+mj-lt"/>
              <a:buAutoNum type="arabicPeriod"/>
            </a:pPr>
            <a:endParaRPr lang="pl-PL" dirty="0"/>
          </a:p>
          <a:p>
            <a:pPr marL="757238" lvl="1" indent="-457200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BARIERA!</a:t>
            </a:r>
          </a:p>
          <a:p>
            <a:pPr marL="757238" lvl="1" indent="-457200">
              <a:buFont typeface="+mj-lt"/>
              <a:buAutoNum type="arabicPeriod"/>
            </a:pPr>
            <a:endParaRPr lang="pl-PL" dirty="0"/>
          </a:p>
          <a:p>
            <a:pPr marL="757238" lvl="1" indent="-457200">
              <a:buFont typeface="+mj-lt"/>
              <a:buAutoNum type="arabicPeriod"/>
            </a:pPr>
            <a:r>
              <a:rPr lang="pl-PL" dirty="0"/>
              <a:t>Odczyt (</a:t>
            </a:r>
            <a:r>
              <a:rPr lang="pl-PL" dirty="0" err="1"/>
              <a:t>samplowanie</a:t>
            </a:r>
            <a:r>
              <a:rPr lang="pl-PL" dirty="0"/>
              <a:t>) z </a:t>
            </a:r>
            <a:r>
              <a:rPr lang="pl-PL" dirty="0">
                <a:solidFill>
                  <a:srgbClr val="FF0000"/>
                </a:solidFill>
              </a:rPr>
              <a:t>image1</a:t>
            </a:r>
            <a:r>
              <a:rPr lang="pl-PL" dirty="0"/>
              <a:t> jako „tekstura” (</a:t>
            </a:r>
            <a:r>
              <a:rPr lang="pl-PL" dirty="0" err="1"/>
              <a:t>sampled</a:t>
            </a:r>
            <a:r>
              <a:rPr lang="pl-PL" dirty="0"/>
              <a:t> image)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13C813-F9B3-46F2-A888-837BA80ED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33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293539-0863-4AC4-A9FF-8C35FB18B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38" y="4143722"/>
            <a:ext cx="1105234" cy="94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92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34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4C5E657-F5D7-4691-A583-7B9D05930B9E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E52106-F7BB-4A1E-867C-83E5BDE90970}"/>
              </a:ext>
            </a:extLst>
          </p:cNvPr>
          <p:cNvSpPr txBox="1"/>
          <p:nvPr/>
        </p:nvSpPr>
        <p:spPr>
          <a:xfrm>
            <a:off x="4461632" y="1199626"/>
            <a:ext cx="4325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Polecenie wstawiane do </a:t>
            </a:r>
            <a:r>
              <a:rPr lang="pl-PL" dirty="0" err="1"/>
              <a:t>VkCommandBuffer</a:t>
            </a:r>
            <a:br>
              <a:rPr lang="pl-PL" dirty="0"/>
            </a:br>
            <a:r>
              <a:rPr lang="pl-PL" dirty="0"/>
              <a:t>między wywołania renderujące.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7E77271F-7CEE-452F-9EFA-237B786DEA7F}"/>
              </a:ext>
            </a:extLst>
          </p:cNvPr>
          <p:cNvCxnSpPr>
            <a:cxnSpLocks/>
          </p:cNvCxnSpPr>
          <p:nvPr/>
        </p:nvCxnSpPr>
        <p:spPr>
          <a:xfrm>
            <a:off x="7541703" y="1845957"/>
            <a:ext cx="0" cy="3254549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5055822C-2896-4D77-A3A2-13C1B4656A8F}"/>
              </a:ext>
            </a:extLst>
          </p:cNvPr>
          <p:cNvCxnSpPr/>
          <p:nvPr/>
        </p:nvCxnSpPr>
        <p:spPr>
          <a:xfrm flipH="1">
            <a:off x="2617365" y="5100506"/>
            <a:ext cx="492433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704674" y="4915949"/>
            <a:ext cx="1652632" cy="352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2480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8246F64E-9900-4947-96D0-C4166A27C7BD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35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E52106-F7BB-4A1E-867C-83E5BDE90970}"/>
              </a:ext>
            </a:extLst>
          </p:cNvPr>
          <p:cNvSpPr txBox="1"/>
          <p:nvPr/>
        </p:nvSpPr>
        <p:spPr>
          <a:xfrm>
            <a:off x="4344186" y="1199626"/>
            <a:ext cx="4352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Dotyczy konkretnego </a:t>
            </a:r>
            <a:r>
              <a:rPr lang="pl-PL" dirty="0" err="1"/>
              <a:t>VkImage</a:t>
            </a:r>
            <a:r>
              <a:rPr lang="pl-PL" dirty="0"/>
              <a:t> i konkretnego</a:t>
            </a:r>
            <a:br>
              <a:rPr lang="pl-PL" dirty="0"/>
            </a:br>
            <a:r>
              <a:rPr lang="pl-PL" dirty="0"/>
              <a:t>zakresu jego </a:t>
            </a:r>
            <a:r>
              <a:rPr lang="pl-PL" dirty="0" err="1"/>
              <a:t>subresources</a:t>
            </a:r>
            <a:r>
              <a:rPr lang="pl-PL" dirty="0"/>
              <a:t>.</a:t>
            </a:r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7E77271F-7CEE-452F-9EFA-237B786DEA7F}"/>
              </a:ext>
            </a:extLst>
          </p:cNvPr>
          <p:cNvCxnSpPr>
            <a:cxnSpLocks/>
          </p:cNvCxnSpPr>
          <p:nvPr/>
        </p:nvCxnSpPr>
        <p:spPr>
          <a:xfrm>
            <a:off x="7541703" y="1845957"/>
            <a:ext cx="0" cy="242366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5055822C-2896-4D77-A3A2-13C1B4656A8F}"/>
              </a:ext>
            </a:extLst>
          </p:cNvPr>
          <p:cNvCxnSpPr>
            <a:cxnSpLocks/>
          </p:cNvCxnSpPr>
          <p:nvPr/>
        </p:nvCxnSpPr>
        <p:spPr>
          <a:xfrm flipH="1">
            <a:off x="5805183" y="4269996"/>
            <a:ext cx="173651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645428" y="3783461"/>
            <a:ext cx="5025530" cy="10150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0067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36</a:t>
            </a:fld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E52106-F7BB-4A1E-867C-83E5BDE90970}"/>
              </a:ext>
            </a:extLst>
          </p:cNvPr>
          <p:cNvSpPr txBox="1"/>
          <p:nvPr/>
        </p:nvSpPr>
        <p:spPr>
          <a:xfrm>
            <a:off x="628650" y="1077120"/>
            <a:ext cx="3667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3 pary flag.</a:t>
            </a:r>
          </a:p>
          <a:p>
            <a:r>
              <a:rPr lang="pl-PL" dirty="0"/>
              <a:t>Tylko niektóre kombinacje mają sens.</a:t>
            </a:r>
          </a:p>
        </p:txBody>
      </p:sp>
      <p:sp>
        <p:nvSpPr>
          <p:cNvPr id="3" name="Nawias klamrowy zamykający 2">
            <a:extLst>
              <a:ext uri="{FF2B5EF4-FFF2-40B4-BE49-F238E27FC236}">
                <a16:creationId xmlns:a16="http://schemas.microsoft.com/office/drawing/2014/main" id="{CD955A0E-15BE-4199-B4FF-A6257620067A}"/>
              </a:ext>
            </a:extLst>
          </p:cNvPr>
          <p:cNvSpPr/>
          <p:nvPr/>
        </p:nvSpPr>
        <p:spPr>
          <a:xfrm>
            <a:off x="5901837" y="2785145"/>
            <a:ext cx="226503" cy="643855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Nawias klamrowy zamykający 11">
            <a:extLst>
              <a:ext uri="{FF2B5EF4-FFF2-40B4-BE49-F238E27FC236}">
                <a16:creationId xmlns:a16="http://schemas.microsoft.com/office/drawing/2014/main" id="{D0CC9122-301C-434F-A0E8-02274CA2AE6E}"/>
              </a:ext>
            </a:extLst>
          </p:cNvPr>
          <p:cNvSpPr/>
          <p:nvPr/>
        </p:nvSpPr>
        <p:spPr>
          <a:xfrm>
            <a:off x="5855880" y="5312812"/>
            <a:ext cx="226503" cy="299424"/>
          </a:xfrm>
          <a:prstGeom prst="righ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506173B-D8A4-4C21-A84E-6074E1185622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6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18688BE-A855-4B7E-951F-666969AC1B29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37</a:t>
            </a:fld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645428" y="2751590"/>
            <a:ext cx="4815805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9DBA059-953C-4911-A3FB-E5833B467A2C}"/>
              </a:ext>
            </a:extLst>
          </p:cNvPr>
          <p:cNvSpPr txBox="1"/>
          <p:nvPr/>
        </p:nvSpPr>
        <p:spPr>
          <a:xfrm>
            <a:off x="628650" y="1077120"/>
            <a:ext cx="49326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Użycie przed: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srcAccessMask</a:t>
            </a:r>
            <a:r>
              <a:rPr lang="pl-PL" dirty="0"/>
              <a:t> = COLOR_ATTACHMENT_WRITE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oldLayout</a:t>
            </a:r>
            <a:r>
              <a:rPr lang="pl-PL" dirty="0"/>
              <a:t> = COLOR_ATTACHMENT_OPTIMAL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srcStageMask</a:t>
            </a:r>
            <a:r>
              <a:rPr lang="pl-PL" dirty="0"/>
              <a:t> = COLOR_ATTACHMENT_OUTPUT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D0A35017-D771-4637-852F-CC47F840BC99}"/>
              </a:ext>
            </a:extLst>
          </p:cNvPr>
          <p:cNvSpPr/>
          <p:nvPr/>
        </p:nvSpPr>
        <p:spPr>
          <a:xfrm>
            <a:off x="645427" y="3089564"/>
            <a:ext cx="4815805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C3EF70A0-1416-4FE7-99AD-A1E799B0177F}"/>
              </a:ext>
            </a:extLst>
          </p:cNvPr>
          <p:cNvSpPr/>
          <p:nvPr/>
        </p:nvSpPr>
        <p:spPr>
          <a:xfrm>
            <a:off x="956345" y="5255322"/>
            <a:ext cx="4890782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11632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BA1E613-3472-4F71-AD01-2F0AC9F3AE6A}"/>
              </a:ext>
            </a:extLst>
          </p:cNvPr>
          <p:cNvSpPr txBox="1"/>
          <p:nvPr/>
        </p:nvSpPr>
        <p:spPr>
          <a:xfrm>
            <a:off x="628650" y="2539922"/>
            <a:ext cx="5878532" cy="3816429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srgbClr val="2B91AF"/>
                </a:solidFill>
                <a:latin typeface="Consolas" panose="020B0609020204030204" pitchFamily="49" charset="0"/>
              </a:rPr>
              <a:t>VkImageMemoryBarrier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barrier = {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VK_STRUCTURE_TYPE_IMAGE_MEMORY_BARRIER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};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VK_ACCESS_COLOR_ATTACHMENT_WRITE_BIT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barrier.dstAccessMask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VK_ACCESS_SHADER_READ_BIT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barrier.oldLayout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VK_IMAGE_LAYOUT_COLOR_ATTACHMENT_OPTIMAL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barrier.newLayout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VK_IMAGE_LAYOUT_SHADER_READ_ONLY_OPTIMAL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barrier.srcQueueFamilyIndex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barrier.dstQueueFamilyIndex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6F008A"/>
                </a:solidFill>
                <a:latin typeface="Consolas" panose="020B0609020204030204" pitchFamily="49" charset="0"/>
              </a:rPr>
              <a:t>VK_QUEUE_FAMILY_IGNORED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barrier.image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image1;</a:t>
            </a:r>
          </a:p>
          <a:p>
            <a:r>
              <a:rPr lang="en-US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barrier.subresourceRange.aspectMask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VK_IMAGE_ASPECT_COLOR_BIT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barrier.subresourceRange.baseMipLevel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barrier.subresourceRange.levelCount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barrier.subresourceRange.baseArrayLayer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0;</a:t>
            </a: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barrier.subresourceRange.layerCount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= 1;</a:t>
            </a:r>
          </a:p>
          <a:p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vkCmdPipelineBarrier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cmdBuf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VK_PIPELINE_STAGE_COLOR_ATTACHMENT_OUTPUT_BIT</a:t>
            </a:r>
            <a:r>
              <a:rPr lang="en-US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srcStageMask</a:t>
            </a:r>
            <a:endParaRPr lang="en-US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pl-PL" sz="1100" dirty="0">
                <a:solidFill>
                  <a:srgbClr val="2F4F4F"/>
                </a:solidFill>
                <a:latin typeface="Consolas" panose="020B0609020204030204" pitchFamily="49" charset="0"/>
              </a:rPr>
              <a:t>VK_PIPELINE_STAGE_FRAGMENT_SHADER_BIT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dstStageMask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dependencyFlags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0, </a:t>
            </a:r>
            <a:r>
              <a:rPr lang="pl-PL" sz="11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bufferMemoryBarrierCount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pBufferMemoryBarriers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1, &amp;</a:t>
            </a:r>
            <a:r>
              <a:rPr lang="pl-PL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barrier</a:t>
            </a:r>
            <a:r>
              <a:rPr lang="pl-PL" sz="11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imageMemoryBarrierCount</a:t>
            </a:r>
            <a:r>
              <a:rPr lang="pl-PL" sz="11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pl-PL" sz="1100" dirty="0" err="1">
                <a:solidFill>
                  <a:srgbClr val="008000"/>
                </a:solidFill>
                <a:latin typeface="Consolas" panose="020B0609020204030204" pitchFamily="49" charset="0"/>
              </a:rPr>
              <a:t>pImageMemoryBarriers</a:t>
            </a:r>
            <a:endParaRPr lang="pl-PL" sz="11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4E1FB23-DDF8-421E-921E-080358AE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9C1975E-2BA9-4B47-A220-A9D70D1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38</a:t>
            </a:fld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18208C02-D9C7-4EB0-A624-571E25E90267}"/>
              </a:ext>
            </a:extLst>
          </p:cNvPr>
          <p:cNvSpPr/>
          <p:nvPr/>
        </p:nvSpPr>
        <p:spPr>
          <a:xfrm>
            <a:off x="645429" y="2919370"/>
            <a:ext cx="3943350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9DBA059-953C-4911-A3FB-E5833B467A2C}"/>
              </a:ext>
            </a:extLst>
          </p:cNvPr>
          <p:cNvSpPr txBox="1"/>
          <p:nvPr/>
        </p:nvSpPr>
        <p:spPr>
          <a:xfrm>
            <a:off x="628650" y="1077120"/>
            <a:ext cx="47018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Użycie po: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dstAccessMask</a:t>
            </a:r>
            <a:r>
              <a:rPr lang="pl-PL" dirty="0"/>
              <a:t> = SHADER_READ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newLayout</a:t>
            </a:r>
            <a:r>
              <a:rPr lang="pl-PL" dirty="0"/>
              <a:t> = SHADER_READ_ONLY_OPTIMAL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dstStageMask</a:t>
            </a:r>
            <a:r>
              <a:rPr lang="pl-PL" dirty="0"/>
              <a:t> = FRAGMENT_SHADER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D0A35017-D771-4637-852F-CC47F840BC99}"/>
              </a:ext>
            </a:extLst>
          </p:cNvPr>
          <p:cNvSpPr/>
          <p:nvPr/>
        </p:nvSpPr>
        <p:spPr>
          <a:xfrm>
            <a:off x="645427" y="3257344"/>
            <a:ext cx="4815805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C3EF70A0-1416-4FE7-99AD-A1E799B0177F}"/>
              </a:ext>
            </a:extLst>
          </p:cNvPr>
          <p:cNvSpPr/>
          <p:nvPr/>
        </p:nvSpPr>
        <p:spPr>
          <a:xfrm>
            <a:off x="956345" y="5431491"/>
            <a:ext cx="4261607" cy="1845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5428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41B70D-E23C-4C9E-9AFA-4C98251B8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Bariery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793C37-53B4-4DFF-BEB4-439AB143D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Koncepcja bardzo niskopoziomowa</a:t>
            </a:r>
          </a:p>
          <a:p>
            <a:pPr marL="342900" lvl="1" indent="0">
              <a:buNone/>
            </a:pPr>
            <a:r>
              <a:rPr lang="pl-PL" dirty="0"/>
              <a:t>W starych API nieobecne, wykonywane automatycznie</a:t>
            </a:r>
          </a:p>
          <a:p>
            <a:r>
              <a:rPr lang="pl-PL" dirty="0"/>
              <a:t>Jednak wciąż wysokopoziomowa – pełni wiele funkcji:</a:t>
            </a:r>
          </a:p>
          <a:p>
            <a:pPr lvl="1"/>
            <a:r>
              <a:rPr lang="pl-PL" dirty="0"/>
              <a:t>Synchronizacja – zaczekanie na zakończenie poprzedniej operacji</a:t>
            </a:r>
          </a:p>
          <a:p>
            <a:pPr lvl="1"/>
            <a:r>
              <a:rPr lang="pl-PL" dirty="0"/>
              <a:t>Zarządzanie pamięcią podręczną – cache(s) </a:t>
            </a:r>
            <a:r>
              <a:rPr lang="pl-PL" dirty="0" err="1"/>
              <a:t>flush</a:t>
            </a:r>
            <a:r>
              <a:rPr lang="pl-PL" dirty="0"/>
              <a:t>/</a:t>
            </a:r>
            <a:r>
              <a:rPr lang="pl-PL" dirty="0" err="1"/>
              <a:t>invalidate</a:t>
            </a:r>
            <a:endParaRPr lang="pl-PL" dirty="0"/>
          </a:p>
          <a:p>
            <a:pPr lvl="1"/>
            <a:r>
              <a:rPr lang="pl-PL" dirty="0"/>
              <a:t>Konwersja formatu kompresji obrazka – layout</a:t>
            </a:r>
          </a:p>
          <a:p>
            <a:pPr marL="285750" indent="-285750"/>
            <a:endParaRPr lang="pl-PL" dirty="0"/>
          </a:p>
          <a:p>
            <a:pPr marL="285750" indent="-285750"/>
            <a:r>
              <a:rPr lang="pl-PL" dirty="0"/>
              <a:t>Biblioteka, która to upraszcza:</a:t>
            </a:r>
          </a:p>
          <a:p>
            <a:pPr marL="342900" lvl="1" indent="0">
              <a:buNone/>
            </a:pPr>
            <a:r>
              <a:rPr lang="pl-PL" dirty="0">
                <a:hlinkClick r:id="rId2"/>
              </a:rPr>
              <a:t>https://github.com/Tobski/simple_vulkan_synchronization/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lvl="1"/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D0BBC2A-BE91-40B2-8770-7F2B89AB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5051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403E01-429F-47D3-8F77-B05D43E7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B22E9F-4405-4CCC-950D-8E8B5F9B8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>
                <a:solidFill>
                  <a:srgbClr val="FF0000"/>
                </a:solidFill>
              </a:rPr>
              <a:t>RenderDoc</a:t>
            </a:r>
            <a:endParaRPr lang="pl-P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dirty="0">
                <a:hlinkClick r:id="rId2"/>
              </a:rPr>
              <a:t>https://renderdoc.org/</a:t>
            </a:r>
            <a:endParaRPr lang="pl-PL" dirty="0"/>
          </a:p>
          <a:p>
            <a:endParaRPr lang="pl-PL" dirty="0"/>
          </a:p>
          <a:p>
            <a:r>
              <a:rPr lang="pl-PL" dirty="0"/>
              <a:t>Łapie ramkę</a:t>
            </a:r>
          </a:p>
          <a:p>
            <a:r>
              <a:rPr lang="pl-PL" dirty="0"/>
              <a:t>Podgląd </a:t>
            </a:r>
            <a:r>
              <a:rPr lang="pl-PL" dirty="0" err="1"/>
              <a:t>wywołań</a:t>
            </a:r>
            <a:r>
              <a:rPr lang="pl-PL" dirty="0"/>
              <a:t> API, obiektów, stanów, tekstur, siatek…</a:t>
            </a:r>
          </a:p>
          <a:p>
            <a:r>
              <a:rPr lang="pl-PL" dirty="0"/>
              <a:t>Obsługuje Direct3D 11/12, Vulkan, </a:t>
            </a:r>
            <a:r>
              <a:rPr lang="pl-PL" dirty="0" err="1"/>
              <a:t>OpenGL</a:t>
            </a:r>
            <a:r>
              <a:rPr lang="pl-PL" dirty="0"/>
              <a:t>, </a:t>
            </a:r>
            <a:r>
              <a:rPr lang="pl-PL" dirty="0" err="1"/>
              <a:t>OpenGL</a:t>
            </a:r>
            <a:r>
              <a:rPr lang="pl-PL" dirty="0"/>
              <a:t> ES</a:t>
            </a:r>
          </a:p>
          <a:p>
            <a:r>
              <a:rPr lang="pl-PL" dirty="0"/>
              <a:t>Dobry do debugowania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C1281A6-6266-4FCB-B147-8E73D553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65831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6BD872-72E3-4DC0-BF43-57748D3F2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BA123EF3-F921-4FD9-85CB-A70263B1D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965440"/>
            <a:ext cx="7886700" cy="4927120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F55F93C-83CF-455E-B407-432F22F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41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6870B0B-8AF8-4535-8DF0-E7BDF37B8BAC}"/>
              </a:ext>
            </a:extLst>
          </p:cNvPr>
          <p:cNvSpPr txBox="1"/>
          <p:nvPr/>
        </p:nvSpPr>
        <p:spPr>
          <a:xfrm>
            <a:off x="6190551" y="5892560"/>
            <a:ext cx="2391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dirty="0"/>
              <a:t>Źródło: renderdoc.org</a:t>
            </a:r>
          </a:p>
        </p:txBody>
      </p:sp>
    </p:spTree>
    <p:extLst>
      <p:ext uri="{BB962C8B-B14F-4D97-AF65-F5344CB8AC3E}">
        <p14:creationId xmlns:p14="http://schemas.microsoft.com/office/powerpoint/2010/main" val="2712569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D8620A-78F3-4D34-A2B5-1EBA3347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9FB46B-D876-4EE6-B0F9-EEFE34495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>
                <a:solidFill>
                  <a:srgbClr val="FF0000"/>
                </a:solidFill>
              </a:rPr>
              <a:t>Radeon</a:t>
            </a:r>
            <a:r>
              <a:rPr lang="pl-PL" dirty="0">
                <a:solidFill>
                  <a:srgbClr val="FF0000"/>
                </a:solidFill>
              </a:rPr>
              <a:t> GPU Profiler (RGP)</a:t>
            </a:r>
          </a:p>
          <a:p>
            <a:pPr marL="0" indent="0">
              <a:buNone/>
            </a:pPr>
            <a:r>
              <a:rPr lang="pl-PL" dirty="0">
                <a:hlinkClick r:id="rId2"/>
              </a:rPr>
              <a:t>https://github.com/GPUOpen-Tools/Radeon-GPUProfiler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Łapie ramkę</a:t>
            </a:r>
          </a:p>
          <a:p>
            <a:r>
              <a:rPr lang="pl-PL" dirty="0"/>
              <a:t>Podgląd wykonania obliczeń na karcie graficznej</a:t>
            </a:r>
          </a:p>
          <a:p>
            <a:r>
              <a:rPr lang="pl-PL" dirty="0"/>
              <a:t>Obsługuje Direct3D 12, Vulkan; wymaga karty AMD</a:t>
            </a:r>
          </a:p>
          <a:p>
            <a:r>
              <a:rPr lang="pl-PL" dirty="0"/>
              <a:t>Dobry do optymalizacji wydajności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ACC6A98-D1F0-459A-B35F-5E16247EB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27443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5C1E2E-802C-4775-81FA-C8D8ED462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Narzędzia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10985386-EAF8-450C-8140-44AAA61E8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139843"/>
            <a:ext cx="7886700" cy="4436268"/>
          </a:xfr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A305AA-7651-459D-8902-824DB726C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43</a:t>
            </a:fld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0871843-1685-4131-8B95-1FA1608155F6}"/>
              </a:ext>
            </a:extLst>
          </p:cNvPr>
          <p:cNvSpPr txBox="1"/>
          <p:nvPr/>
        </p:nvSpPr>
        <p:spPr>
          <a:xfrm>
            <a:off x="6198940" y="5576111"/>
            <a:ext cx="2391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dirty="0"/>
              <a:t>Źródło: gpuopen.com</a:t>
            </a:r>
          </a:p>
        </p:txBody>
      </p:sp>
    </p:spTree>
    <p:extLst>
      <p:ext uri="{BB962C8B-B14F-4D97-AF65-F5344CB8AC3E}">
        <p14:creationId xmlns:p14="http://schemas.microsoft.com/office/powerpoint/2010/main" val="15460839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DFFC43-C050-45BB-966B-73188367A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Podsumowanie: Zalety </a:t>
            </a:r>
            <a:r>
              <a:rPr lang="pl-PL" dirty="0" err="1"/>
              <a:t>Vulkana</a:t>
            </a:r>
            <a:r>
              <a:rPr lang="pl-PL" dirty="0"/>
              <a:t>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35739A-3609-4152-B1F3-85CD98F952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Niski poziom, pełna kontrola</a:t>
            </a:r>
          </a:p>
          <a:p>
            <a:pPr lvl="1"/>
            <a:r>
              <a:rPr lang="pl-PL" dirty="0"/>
              <a:t>Można osiągnąć lepszą wydajność</a:t>
            </a:r>
          </a:p>
          <a:p>
            <a:pPr lvl="1"/>
            <a:r>
              <a:rPr lang="pl-PL" dirty="0"/>
              <a:t>Przewidywalna wydajność – nie przycina się</a:t>
            </a:r>
          </a:p>
          <a:p>
            <a:pPr lvl="1"/>
            <a:r>
              <a:rPr lang="pl-PL" dirty="0"/>
              <a:t>Można zoptymalizować pod konkretne (rodzaje) GPU</a:t>
            </a:r>
          </a:p>
          <a:p>
            <a:r>
              <a:rPr lang="pl-PL" dirty="0"/>
              <a:t>Prostszy sterownik</a:t>
            </a:r>
          </a:p>
          <a:p>
            <a:pPr lvl="1"/>
            <a:r>
              <a:rPr lang="pl-PL" dirty="0"/>
              <a:t>Mniejszy narzut na CPU</a:t>
            </a:r>
          </a:p>
          <a:p>
            <a:pPr lvl="1"/>
            <a:r>
              <a:rPr lang="pl-PL" dirty="0"/>
              <a:t>Mniej błędów</a:t>
            </a:r>
          </a:p>
          <a:p>
            <a:r>
              <a:rPr lang="pl-PL" dirty="0"/>
              <a:t>Możliwość zrównoleglenia</a:t>
            </a:r>
          </a:p>
          <a:p>
            <a:pPr lvl="1"/>
            <a:r>
              <a:rPr lang="pl-PL" dirty="0"/>
              <a:t>GPU: wiele kolejek, </a:t>
            </a:r>
            <a:r>
              <a:rPr lang="pl-PL" dirty="0" err="1"/>
              <a:t>async</a:t>
            </a:r>
            <a:r>
              <a:rPr lang="pl-PL" dirty="0"/>
              <a:t> </a:t>
            </a:r>
            <a:r>
              <a:rPr lang="pl-PL" dirty="0" err="1"/>
              <a:t>compute</a:t>
            </a:r>
            <a:r>
              <a:rPr lang="pl-PL" dirty="0"/>
              <a:t> &amp; transfer</a:t>
            </a:r>
          </a:p>
          <a:p>
            <a:pPr lvl="1"/>
            <a:r>
              <a:rPr lang="pl-PL" dirty="0"/>
              <a:t>CPU: wiele wątków, równoległe wypełnianie </a:t>
            </a:r>
            <a:r>
              <a:rPr lang="pl-PL" dirty="0" err="1"/>
              <a:t>VkCommandBuffer</a:t>
            </a:r>
            <a:endParaRPr lang="pl-PL" dirty="0"/>
          </a:p>
          <a:p>
            <a:r>
              <a:rPr lang="pl-PL" dirty="0"/>
              <a:t>Obsługa najnowszych funkcji GPU – dzięki rozszerzeniom</a:t>
            </a:r>
          </a:p>
          <a:p>
            <a:r>
              <a:rPr lang="pl-PL" dirty="0"/>
              <a:t>Przenośny na wiele platform</a:t>
            </a:r>
          </a:p>
          <a:p>
            <a:r>
              <a:rPr lang="pl-PL" dirty="0"/>
              <a:t>Inwestycja na przyszłość – zostań specjalistą w wąskiej dziedzinie!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72A7F31-F19F-4D56-BBA6-ADFFA733E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9724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D59B86-BCD4-4A00-AC93-4AC13F9A7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Podsumowanie: Wady </a:t>
            </a:r>
            <a:r>
              <a:rPr lang="pl-PL" dirty="0" err="1"/>
              <a:t>Vulkana</a:t>
            </a:r>
            <a:r>
              <a:rPr lang="pl-PL" dirty="0"/>
              <a:t> </a:t>
            </a:r>
            <a:r>
              <a:rPr lang="pl-PL" dirty="0">
                <a:sym typeface="Wingdings" panose="05000000000000000000" pitchFamily="2" charset="2"/>
              </a:rPr>
              <a:t>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E52D3E-6532-49F6-81AA-FD5F6AF8D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r>
              <a:rPr lang="pl-PL" dirty="0"/>
              <a:t>Trudniejszy do zrozumienia i opanowania</a:t>
            </a:r>
          </a:p>
          <a:p>
            <a:r>
              <a:rPr lang="pl-PL" dirty="0"/>
              <a:t>Trudniejszy do używania – potrzeba więcej kodu</a:t>
            </a:r>
          </a:p>
          <a:p>
            <a:r>
              <a:rPr lang="pl-PL" dirty="0"/>
              <a:t>Niewybaczający</a:t>
            </a:r>
          </a:p>
          <a:p>
            <a:pPr lvl="1"/>
            <a:r>
              <a:rPr lang="pl-PL" dirty="0"/>
              <a:t>Błędy to teraz zwykle twoja wina</a:t>
            </a:r>
          </a:p>
          <a:p>
            <a:pPr lvl="1"/>
            <a:r>
              <a:rPr lang="pl-PL" dirty="0"/>
              <a:t>Błędny kod na jednych GPU działa, na innych nie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E1EE331-CFCB-4460-A099-D704E7172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4007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098FEE-1ECF-4BF5-B9D5-07F0E07B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Vulkan jest dla mnie?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348032-90A4-404B-881F-F8058261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46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45A1A-54A9-4CEE-AA2F-CDB6B089B2DE}"/>
              </a:ext>
            </a:extLst>
          </p:cNvPr>
          <p:cNvSpPr txBox="1"/>
          <p:nvPr/>
        </p:nvSpPr>
        <p:spPr>
          <a:xfrm>
            <a:off x="628650" y="1644459"/>
            <a:ext cx="220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Chcę stworzyć grę.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8004C5-D8BB-4F46-872C-77E00635DD29}"/>
              </a:ext>
            </a:extLst>
          </p:cNvPr>
          <p:cNvSpPr txBox="1"/>
          <p:nvPr/>
        </p:nvSpPr>
        <p:spPr>
          <a:xfrm>
            <a:off x="1057014" y="5108893"/>
            <a:ext cx="1023456" cy="461665"/>
          </a:xfrm>
          <a:prstGeom prst="rect">
            <a:avLst/>
          </a:prstGeom>
          <a:solidFill>
            <a:srgbClr val="FFB3B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EFD466-D9FA-4ACB-ADBF-046867022F21}"/>
              </a:ext>
            </a:extLst>
          </p:cNvPr>
          <p:cNvSpPr txBox="1"/>
          <p:nvPr/>
        </p:nvSpPr>
        <p:spPr>
          <a:xfrm>
            <a:off x="5696649" y="1644459"/>
            <a:ext cx="293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Interesuję się renderingiem.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9208A3-A63B-4C91-BE74-5B6FC8B727ED}"/>
              </a:ext>
            </a:extLst>
          </p:cNvPr>
          <p:cNvSpPr txBox="1"/>
          <p:nvPr/>
        </p:nvSpPr>
        <p:spPr>
          <a:xfrm>
            <a:off x="6652994" y="5108894"/>
            <a:ext cx="102345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TAK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DCC5C7A-C92A-44AD-BBDD-61EAA272D238}"/>
              </a:ext>
            </a:extLst>
          </p:cNvPr>
          <p:cNvCxnSpPr>
            <a:cxnSpLocks/>
          </p:cNvCxnSpPr>
          <p:nvPr/>
        </p:nvCxnSpPr>
        <p:spPr>
          <a:xfrm>
            <a:off x="1568742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B1A18FE-679A-498F-B1B4-C03CDBA72C60}"/>
              </a:ext>
            </a:extLst>
          </p:cNvPr>
          <p:cNvCxnSpPr>
            <a:cxnSpLocks/>
          </p:cNvCxnSpPr>
          <p:nvPr/>
        </p:nvCxnSpPr>
        <p:spPr>
          <a:xfrm>
            <a:off x="7164721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66CE602-2A15-46B7-B062-0DBADDCD68BB}"/>
              </a:ext>
            </a:extLst>
          </p:cNvPr>
          <p:cNvSpPr txBox="1"/>
          <p:nvPr/>
        </p:nvSpPr>
        <p:spPr>
          <a:xfrm>
            <a:off x="918595" y="5587602"/>
            <a:ext cx="2323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Unity, </a:t>
            </a:r>
            <a:r>
              <a:rPr lang="pl-PL" sz="1600" dirty="0" err="1"/>
              <a:t>Unreal</a:t>
            </a:r>
            <a:r>
              <a:rPr lang="pl-PL" sz="1600" dirty="0"/>
              <a:t> Engine</a:t>
            </a:r>
          </a:p>
          <a:p>
            <a:r>
              <a:rPr lang="pl-PL" sz="1600" dirty="0"/>
              <a:t>DirectX 11, </a:t>
            </a:r>
            <a:r>
              <a:rPr lang="pl-PL" sz="1600" dirty="0" err="1"/>
              <a:t>OpenGL</a:t>
            </a:r>
            <a:r>
              <a:rPr lang="pl-PL" sz="1600" dirty="0"/>
              <a:t> ES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FF8C3F-36D9-42C9-9573-644DBA3378D2}"/>
              </a:ext>
            </a:extLst>
          </p:cNvPr>
          <p:cNvSpPr txBox="1"/>
          <p:nvPr/>
        </p:nvSpPr>
        <p:spPr>
          <a:xfrm>
            <a:off x="5450572" y="5569707"/>
            <a:ext cx="232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/>
              <a:t>Vulkan, DirectX 12, Metal</a:t>
            </a:r>
          </a:p>
        </p:txBody>
      </p:sp>
    </p:spTree>
    <p:extLst>
      <p:ext uri="{BB962C8B-B14F-4D97-AF65-F5344CB8AC3E}">
        <p14:creationId xmlns:p14="http://schemas.microsoft.com/office/powerpoint/2010/main" val="21694525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098FEE-1ECF-4BF5-B9D5-07F0E07B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Vulkan jest dla mnie?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348032-90A4-404B-881F-F8058261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47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45A1A-54A9-4CEE-AA2F-CDB6B089B2DE}"/>
              </a:ext>
            </a:extLst>
          </p:cNvPr>
          <p:cNvSpPr txBox="1"/>
          <p:nvPr/>
        </p:nvSpPr>
        <p:spPr>
          <a:xfrm>
            <a:off x="628650" y="1644459"/>
            <a:ext cx="220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Chcę stworzyć grę.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8004C5-D8BB-4F46-872C-77E00635DD29}"/>
              </a:ext>
            </a:extLst>
          </p:cNvPr>
          <p:cNvSpPr txBox="1"/>
          <p:nvPr/>
        </p:nvSpPr>
        <p:spPr>
          <a:xfrm>
            <a:off x="1057014" y="5108893"/>
            <a:ext cx="1023456" cy="461665"/>
          </a:xfrm>
          <a:prstGeom prst="rect">
            <a:avLst/>
          </a:prstGeom>
          <a:solidFill>
            <a:srgbClr val="FFB3B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EFD466-D9FA-4ACB-ADBF-046867022F21}"/>
              </a:ext>
            </a:extLst>
          </p:cNvPr>
          <p:cNvSpPr txBox="1"/>
          <p:nvPr/>
        </p:nvSpPr>
        <p:spPr>
          <a:xfrm>
            <a:off x="5696649" y="1644459"/>
            <a:ext cx="293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Interesuję się renderingiem.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9208A3-A63B-4C91-BE74-5B6FC8B727ED}"/>
              </a:ext>
            </a:extLst>
          </p:cNvPr>
          <p:cNvSpPr txBox="1"/>
          <p:nvPr/>
        </p:nvSpPr>
        <p:spPr>
          <a:xfrm>
            <a:off x="6652994" y="5108894"/>
            <a:ext cx="102345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TAK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933986D-2D41-4582-A369-E2B41DD7107D}"/>
              </a:ext>
            </a:extLst>
          </p:cNvPr>
          <p:cNvSpPr txBox="1"/>
          <p:nvPr/>
        </p:nvSpPr>
        <p:spPr>
          <a:xfrm>
            <a:off x="3372899" y="2368794"/>
            <a:ext cx="220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/>
              <a:t>Chcę się nauczyć</a:t>
            </a:r>
          </a:p>
          <a:p>
            <a:pPr algn="ctr"/>
            <a:r>
              <a:rPr lang="pl-PL" i="1" dirty="0"/>
              <a:t>podstaw grafiki.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DCC5C7A-C92A-44AD-BBDD-61EAA272D238}"/>
              </a:ext>
            </a:extLst>
          </p:cNvPr>
          <p:cNvCxnSpPr>
            <a:cxnSpLocks/>
          </p:cNvCxnSpPr>
          <p:nvPr/>
        </p:nvCxnSpPr>
        <p:spPr>
          <a:xfrm>
            <a:off x="1568742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B1A18FE-679A-498F-B1B4-C03CDBA72C60}"/>
              </a:ext>
            </a:extLst>
          </p:cNvPr>
          <p:cNvCxnSpPr>
            <a:cxnSpLocks/>
          </p:cNvCxnSpPr>
          <p:nvPr/>
        </p:nvCxnSpPr>
        <p:spPr>
          <a:xfrm>
            <a:off x="7164721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66CE602-2A15-46B7-B062-0DBADDCD68BB}"/>
              </a:ext>
            </a:extLst>
          </p:cNvPr>
          <p:cNvSpPr txBox="1"/>
          <p:nvPr/>
        </p:nvSpPr>
        <p:spPr>
          <a:xfrm>
            <a:off x="918595" y="5587602"/>
            <a:ext cx="2323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Unity, </a:t>
            </a:r>
            <a:r>
              <a:rPr lang="pl-PL" sz="1600" dirty="0" err="1"/>
              <a:t>Unreal</a:t>
            </a:r>
            <a:r>
              <a:rPr lang="pl-PL" sz="1600" dirty="0"/>
              <a:t> Engine</a:t>
            </a:r>
          </a:p>
          <a:p>
            <a:r>
              <a:rPr lang="pl-PL" sz="1600" dirty="0"/>
              <a:t>DirectX 11, </a:t>
            </a:r>
            <a:r>
              <a:rPr lang="pl-PL" sz="1600" dirty="0" err="1"/>
              <a:t>OpenGL</a:t>
            </a:r>
            <a:r>
              <a:rPr lang="pl-PL" sz="1600" dirty="0"/>
              <a:t> ES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FF8C3F-36D9-42C9-9573-644DBA3378D2}"/>
              </a:ext>
            </a:extLst>
          </p:cNvPr>
          <p:cNvSpPr txBox="1"/>
          <p:nvPr/>
        </p:nvSpPr>
        <p:spPr>
          <a:xfrm>
            <a:off x="5450572" y="5569707"/>
            <a:ext cx="232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/>
              <a:t>Vulkan, DirectX 12, Metal</a:t>
            </a:r>
          </a:p>
        </p:txBody>
      </p:sp>
    </p:spTree>
    <p:extLst>
      <p:ext uri="{BB962C8B-B14F-4D97-AF65-F5344CB8AC3E}">
        <p14:creationId xmlns:p14="http://schemas.microsoft.com/office/powerpoint/2010/main" val="36120156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098FEE-1ECF-4BF5-B9D5-07F0E07B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 Vulkan jest dla mnie?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2348032-90A4-404B-881F-F80582615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pPr/>
              <a:t>48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3045A1A-54A9-4CEE-AA2F-CDB6B089B2DE}"/>
              </a:ext>
            </a:extLst>
          </p:cNvPr>
          <p:cNvSpPr txBox="1"/>
          <p:nvPr/>
        </p:nvSpPr>
        <p:spPr>
          <a:xfrm>
            <a:off x="628650" y="1644459"/>
            <a:ext cx="220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Chcę stworzyć grę.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08004C5-D8BB-4F46-872C-77E00635DD29}"/>
              </a:ext>
            </a:extLst>
          </p:cNvPr>
          <p:cNvSpPr txBox="1"/>
          <p:nvPr/>
        </p:nvSpPr>
        <p:spPr>
          <a:xfrm>
            <a:off x="1057014" y="5108893"/>
            <a:ext cx="1023456" cy="461665"/>
          </a:xfrm>
          <a:prstGeom prst="rect">
            <a:avLst/>
          </a:prstGeom>
          <a:solidFill>
            <a:srgbClr val="FFB3B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NIE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EFD466-D9FA-4ACB-ADBF-046867022F21}"/>
              </a:ext>
            </a:extLst>
          </p:cNvPr>
          <p:cNvSpPr txBox="1"/>
          <p:nvPr/>
        </p:nvSpPr>
        <p:spPr>
          <a:xfrm>
            <a:off x="5696649" y="1644459"/>
            <a:ext cx="293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i="1" dirty="0"/>
              <a:t>Interesuję się renderingiem.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A9208A3-A63B-4C91-BE74-5B6FC8B727ED}"/>
              </a:ext>
            </a:extLst>
          </p:cNvPr>
          <p:cNvSpPr txBox="1"/>
          <p:nvPr/>
        </p:nvSpPr>
        <p:spPr>
          <a:xfrm>
            <a:off x="6652994" y="5108894"/>
            <a:ext cx="1023455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/>
              <a:t>TAK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933986D-2D41-4582-A369-E2B41DD7107D}"/>
              </a:ext>
            </a:extLst>
          </p:cNvPr>
          <p:cNvSpPr txBox="1"/>
          <p:nvPr/>
        </p:nvSpPr>
        <p:spPr>
          <a:xfrm>
            <a:off x="3372899" y="2368794"/>
            <a:ext cx="220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i="1" dirty="0"/>
              <a:t>Chcę się nauczyć</a:t>
            </a:r>
          </a:p>
          <a:p>
            <a:pPr algn="ctr"/>
            <a:r>
              <a:rPr lang="pl-PL" i="1" dirty="0"/>
              <a:t>podstaw grafiki.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57ACB0E-7C7A-44AE-B0C5-358A905A8041}"/>
              </a:ext>
            </a:extLst>
          </p:cNvPr>
          <p:cNvSpPr txBox="1"/>
          <p:nvPr/>
        </p:nvSpPr>
        <p:spPr>
          <a:xfrm>
            <a:off x="3314176" y="3877150"/>
            <a:ext cx="2323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Czy jesteś odważny?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2DCC5C7A-C92A-44AD-BBDD-61EAA272D238}"/>
              </a:ext>
            </a:extLst>
          </p:cNvPr>
          <p:cNvCxnSpPr>
            <a:cxnSpLocks/>
          </p:cNvCxnSpPr>
          <p:nvPr/>
        </p:nvCxnSpPr>
        <p:spPr>
          <a:xfrm>
            <a:off x="1568742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BB1A18FE-679A-498F-B1B4-C03CDBA72C60}"/>
              </a:ext>
            </a:extLst>
          </p:cNvPr>
          <p:cNvCxnSpPr>
            <a:cxnSpLocks/>
          </p:cNvCxnSpPr>
          <p:nvPr/>
        </p:nvCxnSpPr>
        <p:spPr>
          <a:xfrm>
            <a:off x="7164721" y="2013791"/>
            <a:ext cx="0" cy="3027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F24B9510-35D0-45F4-AD7B-D3344050E899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4476051" y="3015125"/>
            <a:ext cx="0" cy="8620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7794E2DC-F6F3-47A7-9070-32CD8FA60282}"/>
              </a:ext>
            </a:extLst>
          </p:cNvPr>
          <p:cNvCxnSpPr>
            <a:cxnSpLocks/>
          </p:cNvCxnSpPr>
          <p:nvPr/>
        </p:nvCxnSpPr>
        <p:spPr>
          <a:xfrm flipH="1">
            <a:off x="2181138" y="4246482"/>
            <a:ext cx="1339966" cy="7953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B1626DC4-CA3B-4F21-8362-611FBAD8D767}"/>
              </a:ext>
            </a:extLst>
          </p:cNvPr>
          <p:cNvCxnSpPr>
            <a:cxnSpLocks/>
          </p:cNvCxnSpPr>
          <p:nvPr/>
        </p:nvCxnSpPr>
        <p:spPr>
          <a:xfrm>
            <a:off x="5450572" y="4246868"/>
            <a:ext cx="1118008" cy="7949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666CE602-2A15-46B7-B062-0DBADDCD68BB}"/>
              </a:ext>
            </a:extLst>
          </p:cNvPr>
          <p:cNvSpPr txBox="1"/>
          <p:nvPr/>
        </p:nvSpPr>
        <p:spPr>
          <a:xfrm>
            <a:off x="918595" y="5587602"/>
            <a:ext cx="2323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Unity, </a:t>
            </a:r>
            <a:r>
              <a:rPr lang="pl-PL" sz="1600" dirty="0" err="1"/>
              <a:t>Unreal</a:t>
            </a:r>
            <a:r>
              <a:rPr lang="pl-PL" sz="1600" dirty="0"/>
              <a:t> Engine</a:t>
            </a:r>
          </a:p>
          <a:p>
            <a:r>
              <a:rPr lang="pl-PL" sz="1600" dirty="0"/>
              <a:t>DirectX 11, </a:t>
            </a:r>
            <a:r>
              <a:rPr lang="pl-PL" sz="1600" dirty="0" err="1"/>
              <a:t>OpenGL</a:t>
            </a:r>
            <a:r>
              <a:rPr lang="pl-PL" sz="1600" dirty="0"/>
              <a:t> ES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FF8C3F-36D9-42C9-9573-644DBA3378D2}"/>
              </a:ext>
            </a:extLst>
          </p:cNvPr>
          <p:cNvSpPr txBox="1"/>
          <p:nvPr/>
        </p:nvSpPr>
        <p:spPr>
          <a:xfrm>
            <a:off x="5450572" y="5569707"/>
            <a:ext cx="23237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/>
              <a:t>Vulkan, DirectX 12, Metal</a:t>
            </a:r>
          </a:p>
        </p:txBody>
      </p:sp>
    </p:spTree>
    <p:extLst>
      <p:ext uri="{BB962C8B-B14F-4D97-AF65-F5344CB8AC3E}">
        <p14:creationId xmlns:p14="http://schemas.microsoft.com/office/powerpoint/2010/main" val="30136781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A71AE1-0A99-4D05-97F4-C95E01E01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222088-FEFE-4B83-9DB9-BE2D5A693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Vulkan SDK</a:t>
            </a:r>
          </a:p>
          <a:p>
            <a:pPr marL="342900" lvl="1" indent="0">
              <a:buNone/>
            </a:pPr>
            <a:r>
              <a:rPr lang="pl-PL" sz="1800" dirty="0">
                <a:hlinkClick r:id="rId2"/>
              </a:rPr>
              <a:t>https://www.lunarg.com/vulkan-sdk/</a:t>
            </a:r>
            <a:endParaRPr lang="pl-PL" sz="1800" dirty="0"/>
          </a:p>
          <a:p>
            <a:r>
              <a:rPr lang="pl-PL" dirty="0" err="1"/>
              <a:t>Khronos</a:t>
            </a:r>
            <a:r>
              <a:rPr lang="pl-PL" dirty="0"/>
              <a:t> Vulkan Registry – dokumentacja</a:t>
            </a:r>
          </a:p>
          <a:p>
            <a:pPr marL="342900" lvl="1" indent="0">
              <a:buNone/>
            </a:pPr>
            <a:r>
              <a:rPr lang="pl-PL" sz="1800" dirty="0">
                <a:hlinkClick r:id="rId3"/>
              </a:rPr>
              <a:t>https://www.khronos.org/registry/vulkan/</a:t>
            </a:r>
            <a:endParaRPr lang="pl-PL" sz="1800" dirty="0"/>
          </a:p>
          <a:p>
            <a:r>
              <a:rPr lang="pl-PL" dirty="0" err="1"/>
              <a:t>Understanding</a:t>
            </a:r>
            <a:r>
              <a:rPr lang="pl-PL" dirty="0"/>
              <a:t> Vulkan </a:t>
            </a:r>
            <a:r>
              <a:rPr lang="pl-PL" dirty="0" err="1"/>
              <a:t>objects</a:t>
            </a:r>
            <a:r>
              <a:rPr lang="pl-PL" dirty="0"/>
              <a:t>. Adam Sawicki, </a:t>
            </a:r>
            <a:r>
              <a:rPr lang="pl-PL" dirty="0" err="1"/>
              <a:t>GPUOpen</a:t>
            </a:r>
            <a:endParaRPr lang="pl-PL" dirty="0"/>
          </a:p>
          <a:p>
            <a:pPr marL="342900" lvl="1" indent="0">
              <a:buNone/>
            </a:pPr>
            <a:r>
              <a:rPr lang="pl-PL" sz="1800" dirty="0">
                <a:hlinkClick r:id="rId4"/>
              </a:rPr>
              <a:t>https://gpuopen.com/understanding-vulkan-objects/</a:t>
            </a:r>
            <a:endParaRPr lang="pl-PL" sz="1800" dirty="0"/>
          </a:p>
          <a:p>
            <a:r>
              <a:rPr lang="pl-PL" dirty="0"/>
              <a:t>Vulkan Memory </a:t>
            </a:r>
            <a:r>
              <a:rPr lang="pl-PL" dirty="0" err="1"/>
              <a:t>Allocator</a:t>
            </a:r>
            <a:r>
              <a:rPr lang="pl-PL" dirty="0"/>
              <a:t>. </a:t>
            </a:r>
            <a:r>
              <a:rPr lang="pl-PL" dirty="0" err="1"/>
              <a:t>GPUOpen</a:t>
            </a:r>
            <a:endParaRPr lang="pl-PL" dirty="0"/>
          </a:p>
          <a:p>
            <a:pPr marL="342900" lvl="1" indent="0">
              <a:buNone/>
            </a:pPr>
            <a:r>
              <a:rPr lang="pl-PL" sz="1800" dirty="0">
                <a:hlinkClick r:id="rId5"/>
              </a:rPr>
              <a:t>https://github.com/GPUOpen-LibrariesAndSDKs/VulkanMemoryAllocator/</a:t>
            </a:r>
            <a:endParaRPr lang="pl-PL" sz="1800" dirty="0"/>
          </a:p>
          <a:p>
            <a:pPr lvl="1"/>
            <a:endParaRPr lang="pl-PL" sz="2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565D71E-64B0-4A6A-A57B-AFA90134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92435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0CE66A96-3FC9-488C-B569-2184D94A7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041399"/>
            <a:ext cx="6858000" cy="2604477"/>
          </a:xfrm>
        </p:spPr>
        <p:txBody>
          <a:bodyPr/>
          <a:lstStyle/>
          <a:p>
            <a:r>
              <a:rPr lang="pl-PL" dirty="0"/>
              <a:t>Pytania?</a:t>
            </a: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F4CDA841-0FF9-488A-9EAD-69EA67A129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D10D269-D78C-4436-9290-E2455F069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12113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9B3EB-1DF3-4C4B-88D2-100BA1421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13E32-B3C4-4DD5-8F0F-0F946841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0BA6E-6AB7-44BD-B53C-FA6BD918FB78}" type="slidenum">
              <a:rPr lang="pl-PL" smtClean="0"/>
              <a:t>51</a:t>
            </a:fld>
            <a:endParaRPr lang="pl-PL"/>
          </a:p>
        </p:txBody>
      </p:sp>
      <p:pic>
        <p:nvPicPr>
          <p:cNvPr id="1027" name="Picture 3" descr="🍺">
            <a:extLst>
              <a:ext uri="{FF2B5EF4-FFF2-40B4-BE49-F238E27FC236}">
                <a16:creationId xmlns:a16="http://schemas.microsoft.com/office/drawing/2014/main" id="{1451CA00-525C-4E0A-A8DF-0FDBCBC4AF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517" y="2675517"/>
            <a:ext cx="1506965" cy="150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71125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Pakiet Office">
      <a:dk1>
        <a:sysClr val="windowText" lastClr="000000"/>
      </a:dk1>
      <a:lt1>
        <a:sysClr val="window" lastClr="FFFFFF"/>
      </a:lt1>
      <a:dk2>
        <a:srgbClr val="6E747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85296"/>
      </a:hlink>
      <a:folHlink>
        <a:srgbClr val="993366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TM02900688[[fn=Faseta]]</Template>
  <TotalTime>788</TotalTime>
  <Words>3454</Words>
  <Application>Microsoft Office PowerPoint</Application>
  <PresentationFormat>On-screen Show (4:3)</PresentationFormat>
  <Paragraphs>619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Calibri</vt:lpstr>
      <vt:lpstr>Calibri Light</vt:lpstr>
      <vt:lpstr>Consolas</vt:lpstr>
      <vt:lpstr>Wingdings 2</vt:lpstr>
      <vt:lpstr>HDOfficeLightV0</vt:lpstr>
      <vt:lpstr>Blank</vt:lpstr>
      <vt:lpstr>Vulkan API</vt:lpstr>
      <vt:lpstr>Agenda</vt:lpstr>
      <vt:lpstr>Co to jest?</vt:lpstr>
      <vt:lpstr>API graficzne – wg czasu</vt:lpstr>
      <vt:lpstr>API graficzne – wg platformy</vt:lpstr>
      <vt:lpstr>Jakie są te nowe API?</vt:lpstr>
      <vt:lpstr>Jak zacząć?</vt:lpstr>
      <vt:lpstr>Jak wygląda API?</vt:lpstr>
      <vt:lpstr>Jak wygląda API?</vt:lpstr>
      <vt:lpstr>Jak wygląda API?</vt:lpstr>
      <vt:lpstr>Jak wygląda API?</vt:lpstr>
      <vt:lpstr>Jak wygląda API?</vt:lpstr>
      <vt:lpstr>Budowa struktur</vt:lpstr>
      <vt:lpstr>Budowa struktur</vt:lpstr>
      <vt:lpstr>Validation Layers</vt:lpstr>
      <vt:lpstr>Validation Layers</vt:lpstr>
      <vt:lpstr>Podstawowe obiekty</vt:lpstr>
      <vt:lpstr>Shadery</vt:lpstr>
      <vt:lpstr>Kolejki komend</vt:lpstr>
      <vt:lpstr>Kolejki komend</vt:lpstr>
      <vt:lpstr>Kolejki komend</vt:lpstr>
      <vt:lpstr>Potok</vt:lpstr>
      <vt:lpstr>Potok</vt:lpstr>
      <vt:lpstr>Deskryptory</vt:lpstr>
      <vt:lpstr>Zasoby</vt:lpstr>
      <vt:lpstr>Zasoby</vt:lpstr>
      <vt:lpstr>Pamięć</vt:lpstr>
      <vt:lpstr>Pamięć</vt:lpstr>
      <vt:lpstr>Alokacja pamięci</vt:lpstr>
      <vt:lpstr>Synchronizacja</vt:lpstr>
      <vt:lpstr>Synchronizacja</vt:lpstr>
      <vt:lpstr>Synchronizacja</vt:lpstr>
      <vt:lpstr>Bariery</vt:lpstr>
      <vt:lpstr>Bariery</vt:lpstr>
      <vt:lpstr>Bariery</vt:lpstr>
      <vt:lpstr>Bariery</vt:lpstr>
      <vt:lpstr>Bariery</vt:lpstr>
      <vt:lpstr>Bariery</vt:lpstr>
      <vt:lpstr>Bariery</vt:lpstr>
      <vt:lpstr>Narzędzia</vt:lpstr>
      <vt:lpstr>Narzędzia</vt:lpstr>
      <vt:lpstr>Narzędzia</vt:lpstr>
      <vt:lpstr>Narzędzia</vt:lpstr>
      <vt:lpstr>Podsumowanie: Zalety Vulkana </vt:lpstr>
      <vt:lpstr>Podsumowanie: Wady Vulkana </vt:lpstr>
      <vt:lpstr>Czy Vulkan jest dla mnie?</vt:lpstr>
      <vt:lpstr>Czy Vulkan jest dla mnie?</vt:lpstr>
      <vt:lpstr>Czy Vulkan jest dla mnie?</vt:lpstr>
      <vt:lpstr>Literatura</vt:lpstr>
      <vt:lpstr>Pytania?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Optymalizacja renderingu na karcie graficznej</dc:title>
  <dc:creator>Adam Sawicki</dc:creator>
  <cp:lastModifiedBy>Adam Sawicki</cp:lastModifiedBy>
  <cp:revision>397</cp:revision>
  <dcterms:created xsi:type="dcterms:W3CDTF">2017-12-06T22:26:46Z</dcterms:created>
  <dcterms:modified xsi:type="dcterms:W3CDTF">2019-11-26T21:53:43Z</dcterms:modified>
</cp:coreProperties>
</file>